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67" r:id="rId3"/>
    <p:sldId id="271" r:id="rId4"/>
    <p:sldId id="256" r:id="rId5"/>
    <p:sldId id="257" r:id="rId6"/>
    <p:sldId id="258" r:id="rId7"/>
    <p:sldId id="259" r:id="rId8"/>
    <p:sldId id="269" r:id="rId9"/>
    <p:sldId id="268" r:id="rId10"/>
    <p:sldId id="262" r:id="rId11"/>
    <p:sldId id="276" r:id="rId12"/>
    <p:sldId id="265" r:id="rId13"/>
    <p:sldId id="277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hana bt. Ab Rashid" initials="RbAR" lastIdx="2" clrIdx="0">
    <p:extLst>
      <p:ext uri="{19B8F6BF-5375-455C-9EA6-DF929625EA0E}">
        <p15:presenceInfo xmlns:p15="http://schemas.microsoft.com/office/powerpoint/2012/main" userId="S-1-5-21-2493458174-4285167862-297083859-156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1850"/>
    <a:srgbClr val="512373"/>
    <a:srgbClr val="99FFCC"/>
    <a:srgbClr val="FFFFFF"/>
    <a:srgbClr val="660033"/>
    <a:srgbClr val="CC0000"/>
    <a:srgbClr val="CC3300"/>
    <a:srgbClr val="D0FEDC"/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79" autoAdjust="0"/>
  </p:normalViewPr>
  <p:slideViewPr>
    <p:cSldViewPr>
      <p:cViewPr varScale="1">
        <p:scale>
          <a:sx n="82" d="100"/>
          <a:sy n="82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F599A-8874-454D-B06D-60AE47BA1482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F7E8-D4B9-4EEA-8564-D3F29AB930CA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197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225C-C7AA-4C5C-8C96-BA97459949B2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5722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2049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985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3705B-5BCA-462F-81D6-5373E4B759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44166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320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8F7E8-D4B9-4EEA-8564-D3F29AB930CA}" type="slidenum">
              <a:rPr lang="en-MY" smtClean="0"/>
              <a:pPr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1023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67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762671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0852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3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2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84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30068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9566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0118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24835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381376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2" pos="405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0996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90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7810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758E12B-EA6F-47F5-8D3F-2A55106D056C}" type="datetimeFigureOut">
              <a:rPr lang="en-US" smtClean="0"/>
              <a:pPr/>
              <a:t>2/3/2020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CF871E9-7D37-4E0E-A4E2-9AD1867EE552}" type="slidenum">
              <a:rPr lang="en-MY" smtClean="0"/>
              <a:pPr/>
              <a:t>‹#›</a:t>
            </a:fld>
            <a:endParaRPr lang="en-MY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83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6" pos="1386">
          <p15:clr>
            <a:srgbClr val="F26B43"/>
          </p15:clr>
        </p15:guide>
        <p15:guide id="7" orient="horz" pos="3960">
          <p15:clr>
            <a:srgbClr val="F26B43"/>
          </p15:clr>
        </p15:guide>
        <p15:guide id="8" orient="horz" pos="3840">
          <p15:clr>
            <a:srgbClr val="F26B43"/>
          </p15:clr>
        </p15:guide>
        <p15:guide id="9" pos="3312">
          <p15:clr>
            <a:srgbClr val="F26B43"/>
          </p15:clr>
        </p15:guide>
        <p15:guide id="10" pos="3600">
          <p15:clr>
            <a:srgbClr val="F26B43"/>
          </p15:clr>
        </p15:guide>
        <p15:guide id="11" orient="horz" pos="360">
          <p15:clr>
            <a:srgbClr val="F26B43"/>
          </p15:clr>
        </p15:guide>
        <p15:guide id="12" pos="5526">
          <p15:clr>
            <a:srgbClr val="F26B43"/>
          </p15:clr>
        </p15:guide>
        <p15:guide id="13" pos="180">
          <p15:clr>
            <a:srgbClr val="F26B43"/>
          </p15:clr>
        </p15:guide>
        <p15:guide id="1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" r="1559" b="391"/>
          <a:stretch>
            <a:fillRect/>
          </a:stretch>
        </p:blipFill>
        <p:spPr bwMode="auto">
          <a:xfrm>
            <a:off x="6442" y="1124744"/>
            <a:ext cx="5645678" cy="57332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268760"/>
            <a:ext cx="631961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95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4950" b="1" dirty="0">
                <a:latin typeface="Berlin Sans FB Demi" panose="020E0802020502020306" pitchFamily="34" charset="0"/>
              </a:rPr>
              <a:t>ALIRAN PROSES </a:t>
            </a:r>
          </a:p>
          <a:p>
            <a:pPr marL="0" indent="0" algn="ctr">
              <a:buNone/>
            </a:pPr>
            <a:endParaRPr lang="en-US" sz="36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endParaRPr lang="en-US" sz="1800" b="1" dirty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Berlin Sans FB Demi" panose="020E0802020502020306" pitchFamily="34" charset="0"/>
              </a:rPr>
              <a:t>    MODUL </a:t>
            </a:r>
            <a:r>
              <a:rPr lang="en-US" sz="5400" b="1" dirty="0">
                <a:latin typeface="Berlin Sans FB Demi" panose="020E0802020502020306" pitchFamily="34" charset="0"/>
              </a:rPr>
              <a:t>GAJI</a:t>
            </a:r>
          </a:p>
        </p:txBody>
      </p:sp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093296"/>
            <a:ext cx="1589400" cy="55635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357391"/>
            <a:ext cx="653296" cy="55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7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07903" y="695346"/>
            <a:ext cx="3165625" cy="50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latin typeface="Britannic Bold" pitchFamily="34" charset="0"/>
              </a:rPr>
              <a:t>MODUL GAJI</a:t>
            </a:r>
            <a:endParaRPr lang="en-MY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84442" y="3445998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818742" y="2701098"/>
            <a:ext cx="2000264" cy="623121"/>
          </a:xfrm>
          <a:prstGeom prst="rect">
            <a:avLst/>
          </a:prstGeom>
          <a:solidFill>
            <a:srgbClr val="38185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 smtClean="0">
                <a:solidFill>
                  <a:schemeClr val="bg1"/>
                </a:solidFill>
              </a:rPr>
              <a:t>Lejar</a:t>
            </a:r>
            <a:r>
              <a:rPr lang="en-US" sz="1400" b="1" dirty="0" smtClean="0">
                <a:solidFill>
                  <a:schemeClr val="bg1"/>
                </a:solidFill>
              </a:rPr>
              <a:t> Am- </a:t>
            </a:r>
            <a:r>
              <a:rPr lang="en-US" sz="1400" b="1" dirty="0" err="1" smtClean="0">
                <a:solidFill>
                  <a:schemeClr val="bg1"/>
                </a:solidFill>
              </a:rPr>
              <a:t>Baucar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r>
              <a:rPr lang="en-US" sz="1400" b="1" dirty="0" err="1" smtClean="0">
                <a:solidFill>
                  <a:schemeClr val="bg1"/>
                </a:solidFill>
              </a:rPr>
              <a:t>Jurnal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(Auto)</a:t>
            </a:r>
            <a:endParaRPr lang="en-MY" sz="14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39952" y="413253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71600" y="4435941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64288" y="4136231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71600" y="412311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71600" y="474876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227713" y="3440832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907704" y="1627311"/>
            <a:ext cx="7003540" cy="661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Pelarasan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Jurnal</a:t>
            </a:r>
            <a:endParaRPr kumimoji="0" lang="en-MY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810358" y="3432738"/>
            <a:ext cx="1983903" cy="58438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-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b="1" noProof="0" dirty="0" smtClean="0"/>
              <a:t>PENYEDIA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3933818" y="3398671"/>
            <a:ext cx="1983903" cy="58438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-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b="1" dirty="0" smtClean="0"/>
              <a:t>PENYEMAK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6936312" y="3383722"/>
            <a:ext cx="1983903" cy="58438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-</a:t>
            </a:r>
            <a:r>
              <a:rPr kumimoji="0" lang="en-US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b="1" noProof="0" dirty="0" smtClean="0"/>
              <a:t>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6184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360073" y="1448564"/>
            <a:ext cx="1786269" cy="69029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Proses </a:t>
            </a:r>
            <a:r>
              <a:rPr lang="en-US" sz="1400" b="1" dirty="0" err="1">
                <a:solidFill>
                  <a:schemeClr val="bg1"/>
                </a:solidFill>
              </a:rPr>
              <a:t>Maklumat</a:t>
            </a:r>
            <a:r>
              <a:rPr lang="en-US" sz="1400" b="1" dirty="0">
                <a:solidFill>
                  <a:schemeClr val="bg1"/>
                </a:solidFill>
              </a:rPr>
              <a:t> Bonus/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r>
              <a:rPr lang="en-US" sz="1400" b="1" dirty="0">
                <a:solidFill>
                  <a:schemeClr val="bg1"/>
                </a:solidFill>
              </a:rPr>
              <a:t>/Premium/APC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37459" y="2245588"/>
            <a:ext cx="1403937" cy="58438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-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43147" y="1481605"/>
            <a:ext cx="2160240" cy="75462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Kemaskini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Maklumat</a:t>
            </a:r>
            <a:r>
              <a:rPr lang="en-US" sz="1400" b="1" dirty="0">
                <a:solidFill>
                  <a:schemeClr val="bg1"/>
                </a:solidFill>
              </a:rPr>
              <a:t> Bonus/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r>
              <a:rPr lang="en-US" sz="1400" b="1" dirty="0">
                <a:solidFill>
                  <a:schemeClr val="bg1"/>
                </a:solidFill>
              </a:rPr>
              <a:t>/Premium/APC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143147" y="2338931"/>
            <a:ext cx="1955524" cy="509290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noProof="0" dirty="0"/>
              <a:t>PTJ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200" b="1" noProof="0" dirty="0"/>
              <a:t>–</a:t>
            </a:r>
            <a:r>
              <a:rPr lang="en-US" sz="1200" b="1" dirty="0"/>
              <a:t>PENYEDIA,PENYEMAK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BN- PELULUS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332244" y="1459533"/>
            <a:ext cx="2438834" cy="74038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</a:rPr>
              <a:t>Proses </a:t>
            </a:r>
            <a:r>
              <a:rPr lang="en-US" sz="1200" b="1" dirty="0" err="1">
                <a:solidFill>
                  <a:schemeClr val="bg1"/>
                </a:solidFill>
              </a:rPr>
              <a:t>Kemaskini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Maklumat</a:t>
            </a:r>
            <a:r>
              <a:rPr lang="en-US" sz="1200" b="1" dirty="0">
                <a:solidFill>
                  <a:schemeClr val="bg1"/>
                </a:solidFill>
              </a:rPr>
              <a:t> Bonus/</a:t>
            </a:r>
            <a:r>
              <a:rPr lang="en-US" sz="1200" b="1" dirty="0" err="1">
                <a:solidFill>
                  <a:schemeClr val="bg1"/>
                </a:solidFill>
              </a:rPr>
              <a:t>Bantuan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Khas</a:t>
            </a:r>
            <a:r>
              <a:rPr lang="en-US" sz="1200" b="1" dirty="0">
                <a:solidFill>
                  <a:schemeClr val="bg1"/>
                </a:solidFill>
              </a:rPr>
              <a:t>/Premium/APC </a:t>
            </a:r>
            <a:r>
              <a:rPr lang="en-US" sz="1200" b="1" dirty="0" err="1">
                <a:solidFill>
                  <a:schemeClr val="bg1"/>
                </a:solidFill>
              </a:rPr>
              <a:t>ke</a:t>
            </a:r>
            <a:r>
              <a:rPr lang="en-US" sz="1200" b="1" dirty="0">
                <a:solidFill>
                  <a:schemeClr val="bg1"/>
                </a:solidFill>
              </a:rPr>
              <a:t> Fail </a:t>
            </a:r>
            <a:r>
              <a:rPr lang="en-US" sz="1200" b="1" dirty="0" err="1">
                <a:solidFill>
                  <a:schemeClr val="bg1"/>
                </a:solidFill>
              </a:rPr>
              <a:t>Induk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32244" y="2298561"/>
            <a:ext cx="1356400" cy="50405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sz="1400" b="1" noProof="0" dirty="0"/>
              <a:t>–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332244" y="3436088"/>
            <a:ext cx="2427672" cy="6899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Proses Antara </a:t>
            </a:r>
            <a:r>
              <a:rPr lang="en-US" sz="1400" b="1" dirty="0" err="1">
                <a:solidFill>
                  <a:schemeClr val="bg1"/>
                </a:solidFill>
              </a:rPr>
              <a:t>Muka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Pembayaran</a:t>
            </a:r>
            <a:r>
              <a:rPr lang="en-US" sz="1400" b="1" dirty="0">
                <a:solidFill>
                  <a:schemeClr val="bg1"/>
                </a:solidFill>
              </a:rPr>
              <a:t> Bonus/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r>
              <a:rPr lang="en-US" sz="1400" b="1" dirty="0">
                <a:solidFill>
                  <a:schemeClr val="bg1"/>
                </a:solidFill>
              </a:rPr>
              <a:t>/Premium/APC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332062" y="4271690"/>
            <a:ext cx="1462797" cy="520164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sz="1400" b="1" noProof="0" dirty="0"/>
              <a:t>–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143147" y="3412278"/>
            <a:ext cx="2160240" cy="6970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Pengesahan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Maklumat</a:t>
            </a:r>
            <a:r>
              <a:rPr lang="en-US" sz="1400" b="1" dirty="0">
                <a:solidFill>
                  <a:schemeClr val="bg1"/>
                </a:solidFill>
              </a:rPr>
              <a:t> Bonus/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r>
              <a:rPr lang="en-US" sz="1400" b="1" dirty="0">
                <a:solidFill>
                  <a:schemeClr val="bg1"/>
                </a:solidFill>
              </a:rPr>
              <a:t>/Premium/APC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143147" y="4241594"/>
            <a:ext cx="1980221" cy="520164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sz="1400" b="1" noProof="0" dirty="0"/>
              <a:t>–</a:t>
            </a:r>
            <a:r>
              <a:rPr lang="en-US" sz="1400" b="1" dirty="0"/>
              <a:t>PENYEDIA </a:t>
            </a:r>
            <a:r>
              <a:rPr lang="en-US" sz="1400" b="1" dirty="0" smtClean="0"/>
              <a:t>→ </a:t>
            </a:r>
            <a:r>
              <a:rPr lang="en-US" sz="1400" b="1" dirty="0"/>
              <a:t>PENYEMAK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37459" y="3283445"/>
            <a:ext cx="1749669" cy="5931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AP-BAUCAR BAYARAN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37459" y="3990847"/>
            <a:ext cx="1587790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BN - 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358130" y="5237960"/>
            <a:ext cx="1546448" cy="51617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CM-POSTING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3174310" y="5285412"/>
            <a:ext cx="1478953" cy="45450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Auto Pay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58130" y="5917761"/>
            <a:ext cx="1587790" cy="56588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BN - 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174310" y="5989296"/>
            <a:ext cx="2730982" cy="56588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400" b="1" dirty="0"/>
              <a:t>BN-PENYEDIA →</a:t>
            </a:r>
            <a:r>
              <a:rPr lang="en-US" sz="1400" b="1" dirty="0" smtClean="0"/>
              <a:t>PENYEMAK→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1400" b="1" dirty="0" smtClean="0"/>
              <a:t> 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9632" y="16947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PROSES BONUS/PREMIUM/BANTUAN KHAS</a:t>
            </a:r>
            <a:endParaRPr lang="en-MY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367808" y="5129532"/>
            <a:ext cx="2369493" cy="65628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chemeClr val="bg1"/>
                </a:solidFill>
              </a:rPr>
              <a:t>Proses Bonus/Premium/</a:t>
            </a:r>
            <a:r>
              <a:rPr lang="en-US" sz="1400" b="1" dirty="0" err="1">
                <a:solidFill>
                  <a:schemeClr val="bg1"/>
                </a:solidFill>
              </a:rPr>
              <a:t>Bantuan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Khas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6473193" y="5946265"/>
            <a:ext cx="1324915" cy="60891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sz="1400" b="1" noProof="0" dirty="0"/>
              <a:t>-</a:t>
            </a:r>
            <a:r>
              <a:rPr lang="en-US" sz="1400" b="1" dirty="0"/>
              <a:t>PELULUS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410950" y="1576382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31" name="Right Arrow 30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24675" y="1637439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34" name="Right Arrow 33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434989" y="5223342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37" name="Right Arrow 36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736368" y="5191661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40" name="Right Arrow 39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42" name="Group 41"/>
          <p:cNvGrpSpPr/>
          <p:nvPr/>
        </p:nvGrpSpPr>
        <p:grpSpPr>
          <a:xfrm rot="10800000">
            <a:off x="5624676" y="3563600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43" name="Right Arrow 42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45" name="Group 44"/>
          <p:cNvGrpSpPr/>
          <p:nvPr/>
        </p:nvGrpSpPr>
        <p:grpSpPr>
          <a:xfrm rot="10800000">
            <a:off x="2338825" y="3412278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46" name="Right Arrow 45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48" name="Group 47"/>
          <p:cNvGrpSpPr/>
          <p:nvPr/>
        </p:nvGrpSpPr>
        <p:grpSpPr>
          <a:xfrm rot="5400000">
            <a:off x="7305666" y="2841364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49" name="Right Arrow 48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  <p:grpSp>
        <p:nvGrpSpPr>
          <p:cNvPr id="51" name="Group 50"/>
          <p:cNvGrpSpPr/>
          <p:nvPr/>
        </p:nvGrpSpPr>
        <p:grpSpPr>
          <a:xfrm rot="5400000">
            <a:off x="1089419" y="4542548"/>
            <a:ext cx="480827" cy="562477"/>
            <a:chOff x="2258106" y="1060481"/>
            <a:chExt cx="480827" cy="562477"/>
          </a:xfrm>
          <a:solidFill>
            <a:schemeClr val="tx2">
              <a:lumMod val="75000"/>
            </a:schemeClr>
          </a:solidFill>
        </p:grpSpPr>
        <p:sp>
          <p:nvSpPr>
            <p:cNvPr id="52" name="Right Arrow 51"/>
            <p:cNvSpPr/>
            <p:nvPr/>
          </p:nvSpPr>
          <p:spPr>
            <a:xfrm>
              <a:off x="2258106" y="1060481"/>
              <a:ext cx="480827" cy="56247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ight Arrow 4"/>
            <p:cNvSpPr/>
            <p:nvPr/>
          </p:nvSpPr>
          <p:spPr>
            <a:xfrm>
              <a:off x="2258106" y="1172976"/>
              <a:ext cx="336579" cy="33748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47868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707903" y="695346"/>
            <a:ext cx="3165625" cy="50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latin typeface="Britannic Bold" pitchFamily="34" charset="0"/>
              </a:rPr>
              <a:t>MODUL GAJI</a:t>
            </a:r>
            <a:endParaRPr lang="en-MY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83595" y="3429234"/>
            <a:ext cx="2000264" cy="500066"/>
          </a:xfrm>
          <a:prstGeom prst="rect">
            <a:avLst/>
          </a:prstGeom>
          <a:solidFill>
            <a:schemeClr val="bg1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PENYEDIA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927973" y="3419638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</a:t>
            </a:r>
            <a:r>
              <a:rPr lang="en-US" b="1" dirty="0"/>
              <a:t>PENYEMAK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084442" y="3445998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802178" y="2691723"/>
            <a:ext cx="2000264" cy="62312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600" b="1" dirty="0" err="1">
                <a:solidFill>
                  <a:schemeClr val="bg1"/>
                </a:solidFill>
              </a:rPr>
              <a:t>Penyenggaraan</a:t>
            </a:r>
            <a:r>
              <a:rPr lang="en-US" sz="1600" b="1" dirty="0">
                <a:solidFill>
                  <a:schemeClr val="bg1"/>
                </a:solidFill>
              </a:rPr>
              <a:t> Maklumat </a:t>
            </a:r>
            <a:r>
              <a:rPr lang="en-US" sz="1600" b="1" dirty="0" err="1">
                <a:solidFill>
                  <a:schemeClr val="bg1"/>
                </a:solidFill>
              </a:rPr>
              <a:t>Gaji</a:t>
            </a:r>
            <a:endParaRPr lang="en-MY" sz="16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39952" y="413253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71600" y="4435941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64288" y="4136231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7099267" y="3419638"/>
            <a:ext cx="1714512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71600" y="412311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71600" y="474876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6227713" y="3440832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907704" y="1627311"/>
            <a:ext cx="7003540" cy="661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Maklumat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Kakitangan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Terlebih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Bayar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Emolumen</a:t>
            </a:r>
            <a:endParaRPr kumimoji="0" lang="en-MY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246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919710" y="481369"/>
            <a:ext cx="3314696" cy="5000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6858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38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  <a:latin typeface="Britannic Bold" pitchFamily="34" charset="0"/>
              </a:rPr>
              <a:t>MODUL GAJI</a:t>
            </a:r>
            <a:endParaRPr lang="en-MY" dirty="0">
              <a:solidFill>
                <a:schemeClr val="tx1"/>
              </a:solidFill>
              <a:latin typeface="Britannic Bold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90288" y="3095158"/>
            <a:ext cx="2000264" cy="500066"/>
          </a:xfrm>
          <a:prstGeom prst="rect">
            <a:avLst/>
          </a:prstGeom>
          <a:solidFill>
            <a:srgbClr val="99FFCC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PENYEDIA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934666" y="3085562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093731" y="5624401"/>
            <a:ext cx="164307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3091135" y="3111922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ight Arrow 13"/>
          <p:cNvSpPr/>
          <p:nvPr/>
        </p:nvSpPr>
        <p:spPr>
          <a:xfrm rot="5400000">
            <a:off x="7633971" y="4580558"/>
            <a:ext cx="714380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762269" y="2338441"/>
            <a:ext cx="2000264" cy="62312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>
                <a:solidFill>
                  <a:schemeClr val="bg1"/>
                </a:solidFill>
              </a:rPr>
              <a:t>Proses </a:t>
            </a:r>
            <a:r>
              <a:rPr lang="en-US" sz="1400" b="1" dirty="0" err="1">
                <a:solidFill>
                  <a:schemeClr val="bg1"/>
                </a:solidFill>
              </a:rPr>
              <a:t>Perubahan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Gaji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Secara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Berkelompok</a:t>
            </a:r>
            <a:endParaRPr lang="en-MY" sz="1400" b="1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943261" y="5589240"/>
            <a:ext cx="1785950" cy="500066"/>
          </a:xfrm>
          <a:prstGeom prst="rect">
            <a:avLst/>
          </a:prstGeom>
          <a:solidFill>
            <a:srgbClr val="99FFCC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PELULUS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892405" y="2273738"/>
            <a:ext cx="2056249" cy="68782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 err="1">
                <a:solidFill>
                  <a:schemeClr val="bg1"/>
                </a:solidFill>
              </a:rPr>
              <a:t>Kemaskini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Maklumat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Perubahan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Gaji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Secara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Berkelompok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 rot="10800000">
            <a:off x="6096364" y="5596136"/>
            <a:ext cx="571504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ounded Rectangle 18"/>
          <p:cNvSpPr/>
          <p:nvPr/>
        </p:nvSpPr>
        <p:spPr>
          <a:xfrm>
            <a:off x="7177398" y="375510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21144" y="375588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PROSES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125540" y="406908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SENARAI SEMAK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125540" y="439804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129450" y="6302138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7105960" y="3085562"/>
            <a:ext cx="1714512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134123" y="375510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157575" y="6302138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2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125540" y="473862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6234406" y="3106756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529808" y="1019996"/>
            <a:ext cx="6809980" cy="6616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700" b="1" dirty="0" err="1">
                <a:latin typeface="+mj-lt"/>
                <a:ea typeface="+mj-ea"/>
                <a:cs typeface="+mj-cs"/>
              </a:rPr>
              <a:t>Perubahan</a:t>
            </a:r>
            <a:r>
              <a:rPr lang="en-US" sz="2700" b="1" dirty="0">
                <a:latin typeface="+mj-lt"/>
                <a:ea typeface="+mj-ea"/>
                <a:cs typeface="+mj-cs"/>
              </a:rPr>
              <a:t> </a:t>
            </a:r>
            <a:r>
              <a:rPr lang="en-US" sz="2700" b="1" dirty="0" err="1">
                <a:latin typeface="+mj-lt"/>
                <a:ea typeface="+mj-ea"/>
                <a:cs typeface="+mj-cs"/>
              </a:rPr>
              <a:t>Gaji</a:t>
            </a:r>
            <a:r>
              <a:rPr lang="en-US" sz="2700" b="1" dirty="0">
                <a:latin typeface="+mj-lt"/>
                <a:ea typeface="+mj-ea"/>
                <a:cs typeface="+mj-cs"/>
              </a:rPr>
              <a:t> </a:t>
            </a:r>
            <a:r>
              <a:rPr lang="en-US" sz="2700" b="1" dirty="0" err="1">
                <a:latin typeface="+mj-lt"/>
                <a:ea typeface="+mj-ea"/>
                <a:cs typeface="+mj-cs"/>
              </a:rPr>
              <a:t>Secara</a:t>
            </a:r>
            <a:r>
              <a:rPr lang="en-US" sz="2700" b="1" dirty="0">
                <a:latin typeface="+mj-lt"/>
                <a:ea typeface="+mj-ea"/>
                <a:cs typeface="+mj-cs"/>
              </a:rPr>
              <a:t> </a:t>
            </a:r>
            <a:r>
              <a:rPr lang="en-US" sz="2700" b="1" dirty="0" err="1">
                <a:latin typeface="+mj-lt"/>
                <a:ea typeface="+mj-ea"/>
                <a:cs typeface="+mj-cs"/>
              </a:rPr>
              <a:t>Berkelompok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3728" y="1919273"/>
            <a:ext cx="683088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8825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3460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SENARAI PROSES GAJI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742" y="1412776"/>
            <a:ext cx="6922316" cy="4609482"/>
          </a:xfrm>
          <a:solidFill>
            <a:schemeClr val="bg1">
              <a:lumMod val="9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z="2800" dirty="0" err="1">
                <a:solidFill>
                  <a:schemeClr val="tx1"/>
                </a:solidFill>
              </a:rPr>
              <a:t>Penyediaan</a:t>
            </a:r>
            <a:r>
              <a:rPr lang="en-US" sz="2800" dirty="0">
                <a:solidFill>
                  <a:schemeClr val="tx1"/>
                </a:solidFill>
              </a:rPr>
              <a:t> KEW 8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KEW </a:t>
            </a:r>
            <a:r>
              <a:rPr lang="en-US" sz="2800" dirty="0" smtClean="0">
                <a:solidFill>
                  <a:schemeClr val="tx1"/>
                </a:solidFill>
              </a:rPr>
              <a:t>320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Penyediaan</a:t>
            </a:r>
            <a:r>
              <a:rPr lang="en-US" sz="2800" dirty="0">
                <a:solidFill>
                  <a:schemeClr val="tx1"/>
                </a:solidFill>
              </a:rPr>
              <a:t> KEW 320 (</a:t>
            </a:r>
            <a:r>
              <a:rPr lang="en-US" sz="2800" dirty="0" err="1">
                <a:solidFill>
                  <a:schemeClr val="tx1"/>
                </a:solidFill>
              </a:rPr>
              <a:t>kemaskini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Pertukaran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Kakitangan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Negeri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Pertukaran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Kakitangan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Luar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Negeri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Penyediaan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Borang</a:t>
            </a:r>
            <a:r>
              <a:rPr lang="en-US" sz="2800" dirty="0">
                <a:solidFill>
                  <a:schemeClr val="tx1"/>
                </a:solidFill>
              </a:rPr>
              <a:t> TP1 dan TP3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Pekerja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Sambilan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Harian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Proses </a:t>
            </a:r>
            <a:r>
              <a:rPr lang="en-US" sz="2800" dirty="0" err="1">
                <a:solidFill>
                  <a:schemeClr val="tx1"/>
                </a:solidFill>
              </a:rPr>
              <a:t>Gaji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ln w="0"/>
                <a:solidFill>
                  <a:schemeClr val="tx1"/>
                </a:solidFill>
              </a:rPr>
              <a:t>Proses Bonus/Premium/</a:t>
            </a:r>
            <a:r>
              <a:rPr lang="en-US" sz="2800" dirty="0" err="1">
                <a:ln w="0"/>
                <a:solidFill>
                  <a:schemeClr val="tx1"/>
                </a:solidFill>
              </a:rPr>
              <a:t>Bantuan</a:t>
            </a:r>
            <a:r>
              <a:rPr lang="en-US" sz="2800" dirty="0">
                <a:ln w="0"/>
                <a:solidFill>
                  <a:schemeClr val="tx1"/>
                </a:solidFill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</a:rPr>
              <a:t>Khas</a:t>
            </a:r>
            <a:endParaRPr lang="en-MY" sz="2800" dirty="0">
              <a:ln w="0"/>
              <a:solidFill>
                <a:schemeClr val="tx1"/>
              </a:solidFill>
            </a:endParaRPr>
          </a:p>
          <a:p>
            <a:r>
              <a:rPr lang="en-US" sz="2800" dirty="0" err="1">
                <a:solidFill>
                  <a:schemeClr val="tx1"/>
                </a:solidFill>
              </a:rPr>
              <a:t>Perubahan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Gaji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Berkelompok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Bayaran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Balik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Pertukaran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Kakitangan</a:t>
            </a:r>
            <a:endParaRPr lang="en-MY" sz="28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Description: C:\Users\norul.syamila\Desktop\Logo iSPEKS - New 20180608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683" y="6277436"/>
            <a:ext cx="714375" cy="535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150" y="2488215"/>
            <a:ext cx="2051720" cy="20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5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ritannic Bold" pitchFamily="34" charset="0"/>
              </a:rPr>
              <a:t>MODUL GAJI</a:t>
            </a:r>
            <a:endParaRPr lang="en-MY" dirty="0">
              <a:latin typeface="Britannic Bold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14810" y="1071546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000892" y="1071546"/>
            <a:ext cx="200026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429520" y="3214686"/>
            <a:ext cx="1643074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6357950" y="1142984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5400000">
            <a:off x="7715272" y="2357430"/>
            <a:ext cx="714380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Cloud 23"/>
          <p:cNvSpPr/>
          <p:nvPr/>
        </p:nvSpPr>
        <p:spPr>
          <a:xfrm>
            <a:off x="-32" y="1000108"/>
            <a:ext cx="2571768" cy="1285884"/>
          </a:xfrm>
          <a:prstGeom prst="cloud">
            <a:avLst/>
          </a:prstGeom>
          <a:solidFill>
            <a:srgbClr val="FF66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5" name="TextBox 24"/>
          <p:cNvSpPr txBox="1"/>
          <p:nvPr/>
        </p:nvSpPr>
        <p:spPr>
          <a:xfrm>
            <a:off x="357158" y="1261576"/>
            <a:ext cx="24288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LANTIKAN BARU</a:t>
            </a:r>
          </a:p>
          <a:p>
            <a:r>
              <a:rPr lang="en-US" sz="1400" b="1" dirty="0"/>
              <a:t>LANTIKAN SEMULA PERUBAHAN BUTIRAN</a:t>
            </a:r>
            <a:endParaRPr lang="en-MY" sz="1400" b="1" dirty="0"/>
          </a:p>
        </p:txBody>
      </p:sp>
      <p:sp>
        <p:nvSpPr>
          <p:cNvPr id="26" name="Right Arrow 25"/>
          <p:cNvSpPr/>
          <p:nvPr/>
        </p:nvSpPr>
        <p:spPr>
          <a:xfrm>
            <a:off x="2643174" y="1142984"/>
            <a:ext cx="1428760" cy="500066"/>
          </a:xfrm>
          <a:prstGeom prst="rightArrow">
            <a:avLst/>
          </a:prstGeom>
          <a:noFill/>
          <a:ln w="762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5572132" y="714356"/>
            <a:ext cx="2000264" cy="2857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500298" y="3214686"/>
            <a:ext cx="1785950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{AUTO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}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71406" y="3214686"/>
            <a:ext cx="1785950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142976" y="2857496"/>
            <a:ext cx="2000264" cy="2857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Right Arrow 32"/>
          <p:cNvSpPr/>
          <p:nvPr/>
        </p:nvSpPr>
        <p:spPr>
          <a:xfrm rot="5400000">
            <a:off x="500034" y="4429132"/>
            <a:ext cx="714380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71406" y="5143512"/>
            <a:ext cx="1785950" cy="571504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PELULUS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5357818" y="5143512"/>
            <a:ext cx="1785950" cy="571504"/>
          </a:xfrm>
          <a:prstGeom prst="rect">
            <a:avLst/>
          </a:prstGeom>
          <a:solidFill>
            <a:srgbClr val="99FFCC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ysClr val="windowText" lastClr="000000"/>
                </a:solidFill>
              </a:rPr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PELULUS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714612" y="5207047"/>
            <a:ext cx="1785950" cy="571504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1400" b="1" dirty="0"/>
              <a:t>PTJ PENYEDIA @ PENYEMAK</a:t>
            </a:r>
          </a:p>
        </p:txBody>
      </p:sp>
      <p:sp>
        <p:nvSpPr>
          <p:cNvPr id="22" name="Right Arrow 21"/>
          <p:cNvSpPr/>
          <p:nvPr/>
        </p:nvSpPr>
        <p:spPr>
          <a:xfrm rot="10800000">
            <a:off x="6786578" y="3214686"/>
            <a:ext cx="571504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ight Arrow 22"/>
          <p:cNvSpPr/>
          <p:nvPr/>
        </p:nvSpPr>
        <p:spPr>
          <a:xfrm>
            <a:off x="1928794" y="5143512"/>
            <a:ext cx="714380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ight Arrow 27"/>
          <p:cNvSpPr/>
          <p:nvPr/>
        </p:nvSpPr>
        <p:spPr>
          <a:xfrm>
            <a:off x="4572000" y="5143512"/>
            <a:ext cx="714380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7" name="Rounded Rectangle 36"/>
          <p:cNvSpPr/>
          <p:nvPr/>
        </p:nvSpPr>
        <p:spPr>
          <a:xfrm>
            <a:off x="7286644" y="164305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357686" y="164305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357686" y="192880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SENARAI SEMAK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357686" y="221455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500958" y="378619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5000628" y="3214686"/>
            <a:ext cx="1714512" cy="500066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 @ PENYEMAK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5072066" y="3786190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10800000">
            <a:off x="4357686" y="3214685"/>
            <a:ext cx="571504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ounded Rectangle 52"/>
          <p:cNvSpPr/>
          <p:nvPr/>
        </p:nvSpPr>
        <p:spPr>
          <a:xfrm>
            <a:off x="2571736" y="378619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2571736" y="407194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SENARAI SEMAK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2571736" y="435769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571736" y="464344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 rot="10800000">
            <a:off x="1857356" y="3214685"/>
            <a:ext cx="571504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8" name="Rounded Rectangle 57"/>
          <p:cNvSpPr/>
          <p:nvPr/>
        </p:nvSpPr>
        <p:spPr>
          <a:xfrm>
            <a:off x="71406" y="378619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1406" y="578645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5072066" y="4071942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KEW 8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5500694" y="578645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2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500694" y="607220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5500694" y="6357958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789222" y="5836081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786050" y="6107925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KEW 320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4357686" y="250030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71406" y="607220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786050" y="6393677"/>
            <a:ext cx="1571636" cy="357190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LAPORAN G005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428860" y="4929434"/>
            <a:ext cx="1928826" cy="207360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 DAN KUIRI KE KEW 8</a:t>
            </a:r>
            <a:endParaRPr lang="en-MY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ritannic Bold" pitchFamily="34" charset="0"/>
              </a:rPr>
              <a:t>MODUL GAJI</a:t>
            </a:r>
            <a:endParaRPr lang="en-MY" dirty="0">
              <a:latin typeface="Britannic Bold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29124" y="3768106"/>
            <a:ext cx="1785950" cy="577507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PENYEDIA</a:t>
            </a:r>
          </a:p>
        </p:txBody>
      </p:sp>
      <p:sp>
        <p:nvSpPr>
          <p:cNvPr id="24" name="Cloud 23"/>
          <p:cNvSpPr/>
          <p:nvPr/>
        </p:nvSpPr>
        <p:spPr>
          <a:xfrm>
            <a:off x="0" y="1285860"/>
            <a:ext cx="2500330" cy="1500198"/>
          </a:xfrm>
          <a:prstGeom prst="cloud">
            <a:avLst/>
          </a:prstGeom>
          <a:solidFill>
            <a:srgbClr val="FF6699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sp>
        <p:nvSpPr>
          <p:cNvPr id="25" name="TextBox 24"/>
          <p:cNvSpPr txBox="1"/>
          <p:nvPr/>
        </p:nvSpPr>
        <p:spPr>
          <a:xfrm>
            <a:off x="357158" y="1428736"/>
            <a:ext cx="207170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PERUBAHAN KEW320</a:t>
            </a:r>
          </a:p>
          <a:p>
            <a:r>
              <a:rPr lang="en-US" sz="1400" b="1" dirty="0"/>
              <a:t>       (KEMASKINI)</a:t>
            </a:r>
          </a:p>
          <a:p>
            <a:r>
              <a:rPr lang="en-US" sz="1400" b="1" dirty="0"/>
              <a:t>&gt;POTONGAN</a:t>
            </a:r>
          </a:p>
          <a:p>
            <a:r>
              <a:rPr lang="en-US" sz="1400" b="1" dirty="0"/>
              <a:t>&gt;MAKLUMAT BANK</a:t>
            </a:r>
          </a:p>
          <a:p>
            <a:r>
              <a:rPr lang="en-US" sz="1400" b="1" dirty="0"/>
              <a:t>&gt;KADAR KWSP</a:t>
            </a:r>
            <a:endParaRPr lang="en-MY" sz="1400" b="1" dirty="0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6000760" y="1428736"/>
            <a:ext cx="2000264" cy="2857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143768" y="3768106"/>
            <a:ext cx="1785950" cy="589588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PTJ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PELULUS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LULUS@KUIRI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1" name="Right Arrow 20"/>
          <p:cNvSpPr/>
          <p:nvPr/>
        </p:nvSpPr>
        <p:spPr>
          <a:xfrm rot="10800000">
            <a:off x="6286512" y="3714752"/>
            <a:ext cx="785818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Right Arrow 14"/>
          <p:cNvSpPr/>
          <p:nvPr/>
        </p:nvSpPr>
        <p:spPr>
          <a:xfrm>
            <a:off x="2571736" y="1857364"/>
            <a:ext cx="1571636" cy="500066"/>
          </a:xfrm>
          <a:prstGeom prst="rightArrow">
            <a:avLst/>
          </a:prstGeom>
          <a:noFill/>
          <a:ln w="762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Right Arrow 16"/>
          <p:cNvSpPr/>
          <p:nvPr/>
        </p:nvSpPr>
        <p:spPr>
          <a:xfrm rot="10800000">
            <a:off x="3500430" y="3714752"/>
            <a:ext cx="785818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214778" y="1732572"/>
            <a:ext cx="2071734" cy="553420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PENYEDIA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7000892" y="1732572"/>
            <a:ext cx="2071702" cy="553420"/>
          </a:xfrm>
          <a:prstGeom prst="rect">
            <a:avLst/>
          </a:prstGeom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PENYEMAK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6429388" y="1857364"/>
            <a:ext cx="571504" cy="50006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Right Arrow 25"/>
          <p:cNvSpPr/>
          <p:nvPr/>
        </p:nvSpPr>
        <p:spPr>
          <a:xfrm rot="5400000">
            <a:off x="7786710" y="3071810"/>
            <a:ext cx="714380" cy="571504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ounded Rectangle 27"/>
          <p:cNvSpPr/>
          <p:nvPr/>
        </p:nvSpPr>
        <p:spPr>
          <a:xfrm>
            <a:off x="7358082" y="235743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429124" y="2357430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429124" y="264318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SENARAI SEMAK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429124" y="292893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SAH 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429124" y="321468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7286644" y="4429132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286644" y="471488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1643042" y="3768106"/>
            <a:ext cx="1785950" cy="518150"/>
          </a:xfrm>
          <a:prstGeom prst="rect">
            <a:avLst/>
          </a:prstGeom>
          <a:solidFill>
            <a:srgbClr val="99FFCC"/>
          </a:solidFill>
          <a:ln w="57150">
            <a:solidFill>
              <a:srgbClr val="240BDB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>
                <a:solidFill>
                  <a:sysClr val="windowText" lastClr="000000"/>
                </a:solidFill>
              </a:rPr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 PELULUS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785918" y="435769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2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785918" y="464344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785918" y="4929198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572000" y="4429132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572000" y="4714884"/>
            <a:ext cx="1571636" cy="214314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KEW 320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572000" y="5000636"/>
            <a:ext cx="1571636" cy="357190"/>
          </a:xfrm>
          <a:prstGeom prst="roundRect">
            <a:avLst/>
          </a:prstGeom>
          <a:solidFill>
            <a:srgbClr val="B7AE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 LAPORAN G005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244984" y="3488357"/>
            <a:ext cx="2000264" cy="208311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 DAN KUIRI KE KEW 8</a:t>
            </a:r>
            <a:endParaRPr lang="en-MY" sz="1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8588">
            <a:off x="65744" y="28194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ritannic Bold" pitchFamily="34" charset="0"/>
              </a:rPr>
              <a:t>MODUL GAJI</a:t>
            </a:r>
            <a:br>
              <a:rPr lang="en-US" dirty="0">
                <a:latin typeface="Britannic Bold" pitchFamily="34" charset="0"/>
              </a:rPr>
            </a:br>
            <a:endParaRPr lang="en-MY" dirty="0">
              <a:latin typeface="Britannic Bold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06" y="1571612"/>
            <a:ext cx="1857388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LAMA </a:t>
            </a:r>
            <a:r>
              <a:rPr lang="en-US" sz="1400" b="1" dirty="0"/>
              <a:t>(P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(</a:t>
            </a:r>
            <a:r>
              <a:rPr lang="en-US" sz="1400" b="1" i="1" dirty="0" err="1">
                <a:solidFill>
                  <a:srgbClr val="FF0000"/>
                </a:solidFill>
              </a:rPr>
              <a:t>Pertukaran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Jabatan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Ke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…..)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741118" y="1571612"/>
            <a:ext cx="1759444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(PENYEMAK)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SEMAK@KUIRI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143504" y="1571612"/>
            <a:ext cx="1571636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TERIMA / TOLAK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143108" y="1571612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5400000">
            <a:off x="7922531" y="2143116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 rot="10800000">
            <a:off x="6786578" y="2643182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4929190" y="1250141"/>
            <a:ext cx="2000264" cy="2143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PENERIMAAN PERTUKARAN KAKITANGAN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714348" y="748848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PERTUKARAN KAKITANGAN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>
                <a:latin typeface="+mj-lt"/>
                <a:ea typeface="+mj-ea"/>
                <a:cs typeface="+mj-cs"/>
              </a:rPr>
              <a:t>Dalam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>
                <a:latin typeface="+mj-lt"/>
                <a:ea typeface="+mj-ea"/>
                <a:cs typeface="+mj-cs"/>
              </a:rPr>
              <a:t>Negeri</a:t>
            </a: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Right Arrow 36"/>
          <p:cNvSpPr/>
          <p:nvPr/>
        </p:nvSpPr>
        <p:spPr>
          <a:xfrm>
            <a:off x="4572000" y="1643050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8" name="Right Arrow 37"/>
          <p:cNvSpPr/>
          <p:nvPr/>
        </p:nvSpPr>
        <p:spPr>
          <a:xfrm>
            <a:off x="6786578" y="1571612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7429488" y="1571611"/>
            <a:ext cx="1633582" cy="46434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</a:t>
            </a:r>
            <a:r>
              <a:rPr lang="en-US" sz="1200" b="1" dirty="0"/>
              <a:t> (PE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LULUS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>
          <a:xfrm>
            <a:off x="7429488" y="1250139"/>
            <a:ext cx="1500230" cy="17859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Subtitle 2"/>
          <p:cNvSpPr txBox="1">
            <a:spLocks/>
          </p:cNvSpPr>
          <p:nvPr/>
        </p:nvSpPr>
        <p:spPr>
          <a:xfrm>
            <a:off x="7429520" y="2643182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{AUTO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}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5214942" y="2643182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</a:t>
            </a:r>
            <a:r>
              <a:rPr lang="en-US" sz="1050" b="1" dirty="0"/>
              <a:t>(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50" b="1" dirty="0"/>
              <a:t>SEMAK@KUIRI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3" name="Subtitle 2"/>
          <p:cNvSpPr txBox="1">
            <a:spLocks/>
          </p:cNvSpPr>
          <p:nvPr/>
        </p:nvSpPr>
        <p:spPr>
          <a:xfrm>
            <a:off x="5786446" y="2357430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3143240" y="2643182"/>
            <a:ext cx="1428760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 (PE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Right Arrow 44"/>
          <p:cNvSpPr/>
          <p:nvPr/>
        </p:nvSpPr>
        <p:spPr>
          <a:xfrm rot="10800000">
            <a:off x="4643438" y="2643182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1071538" y="2643182"/>
            <a:ext cx="1428760" cy="42862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 (PE 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Right Arrow 46"/>
          <p:cNvSpPr/>
          <p:nvPr/>
        </p:nvSpPr>
        <p:spPr>
          <a:xfrm rot="10800000">
            <a:off x="2571736" y="2643182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8" name="12-Point Star 47"/>
          <p:cNvSpPr/>
          <p:nvPr/>
        </p:nvSpPr>
        <p:spPr>
          <a:xfrm>
            <a:off x="-32" y="2428868"/>
            <a:ext cx="1143008" cy="857256"/>
          </a:xfrm>
          <a:prstGeom prst="star1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PROSES GAJI</a:t>
            </a:r>
            <a:endParaRPr lang="en-MY" sz="10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49" name="Subtitle 2"/>
          <p:cNvSpPr txBox="1">
            <a:spLocks/>
          </p:cNvSpPr>
          <p:nvPr/>
        </p:nvSpPr>
        <p:spPr>
          <a:xfrm>
            <a:off x="71406" y="4143380"/>
            <a:ext cx="1962718" cy="5715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</a:t>
            </a:r>
            <a:r>
              <a:rPr kumimoji="0" lang="en-US" sz="105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BARU </a:t>
            </a:r>
            <a:r>
              <a:rPr lang="en-US" sz="1050" b="1" dirty="0"/>
              <a:t>(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50" b="1" dirty="0"/>
              <a:t>REKOD BARU (</a:t>
            </a:r>
            <a:r>
              <a:rPr lang="en-US" sz="1050" b="1" i="1" dirty="0" err="1">
                <a:solidFill>
                  <a:srgbClr val="FF0000"/>
                </a:solidFill>
              </a:rPr>
              <a:t>Pertukaran</a:t>
            </a:r>
            <a:r>
              <a:rPr lang="en-US" sz="1050" b="1" i="1" dirty="0">
                <a:solidFill>
                  <a:srgbClr val="FF0000"/>
                </a:solidFill>
              </a:rPr>
              <a:t> </a:t>
            </a:r>
            <a:r>
              <a:rPr lang="en-US" sz="1050" b="1" i="1" dirty="0" err="1">
                <a:solidFill>
                  <a:srgbClr val="FF0000"/>
                </a:solidFill>
              </a:rPr>
              <a:t>Jabatan</a:t>
            </a:r>
            <a:r>
              <a:rPr lang="en-US" sz="1050" b="1" i="1" dirty="0">
                <a:solidFill>
                  <a:srgbClr val="FF0000"/>
                </a:solidFill>
              </a:rPr>
              <a:t> Dari </a:t>
            </a:r>
            <a:r>
              <a:rPr lang="en-US" sz="1050" b="1" dirty="0">
                <a:solidFill>
                  <a:srgbClr val="FF0000"/>
                </a:solidFill>
              </a:rPr>
              <a:t>…..</a:t>
            </a:r>
            <a:r>
              <a:rPr lang="en-US" sz="1050" b="1" dirty="0"/>
              <a:t>)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0" name="Subtitle 2"/>
          <p:cNvSpPr txBox="1">
            <a:spLocks/>
          </p:cNvSpPr>
          <p:nvPr/>
        </p:nvSpPr>
        <p:spPr>
          <a:xfrm>
            <a:off x="2786050" y="4143380"/>
            <a:ext cx="1714512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 </a:t>
            </a:r>
            <a:r>
              <a:rPr lang="en-US" sz="1400" b="1" dirty="0"/>
              <a:t>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SEMAK@KUIRI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5252488" y="4154492"/>
            <a:ext cx="1500198" cy="4286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400" b="1" dirty="0"/>
              <a:t> 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2143108" y="4143380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3" name="Right Arrow 52"/>
          <p:cNvSpPr/>
          <p:nvPr/>
        </p:nvSpPr>
        <p:spPr>
          <a:xfrm>
            <a:off x="4572000" y="4214818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4" name="Right Arrow 53"/>
          <p:cNvSpPr/>
          <p:nvPr/>
        </p:nvSpPr>
        <p:spPr>
          <a:xfrm>
            <a:off x="6786578" y="4143380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1357290" y="3857628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Right Arrow 56"/>
          <p:cNvSpPr/>
          <p:nvPr/>
        </p:nvSpPr>
        <p:spPr>
          <a:xfrm rot="5400000">
            <a:off x="7893867" y="4679165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9" name="Subtitle 2"/>
          <p:cNvSpPr txBox="1">
            <a:spLocks/>
          </p:cNvSpPr>
          <p:nvPr/>
        </p:nvSpPr>
        <p:spPr>
          <a:xfrm>
            <a:off x="7429520" y="4143380"/>
            <a:ext cx="1500198" cy="4397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{AUTO}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0" name="Subtitle 2"/>
          <p:cNvSpPr txBox="1">
            <a:spLocks/>
          </p:cNvSpPr>
          <p:nvPr/>
        </p:nvSpPr>
        <p:spPr>
          <a:xfrm>
            <a:off x="7429488" y="5169131"/>
            <a:ext cx="1500230" cy="5418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BARU </a:t>
            </a:r>
            <a:r>
              <a:rPr lang="en-US" sz="1050" b="1" dirty="0"/>
              <a:t>(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50" b="1" dirty="0"/>
              <a:t>SEMAK@KUIRI</a:t>
            </a:r>
            <a:endParaRPr kumimoji="0" lang="en-MY" sz="105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Subtitle 2"/>
          <p:cNvSpPr txBox="1">
            <a:spLocks/>
          </p:cNvSpPr>
          <p:nvPr/>
        </p:nvSpPr>
        <p:spPr>
          <a:xfrm>
            <a:off x="7072330" y="3857628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Subtitle 2"/>
          <p:cNvSpPr txBox="1">
            <a:spLocks/>
          </p:cNvSpPr>
          <p:nvPr/>
        </p:nvSpPr>
        <p:spPr>
          <a:xfrm>
            <a:off x="5357817" y="5179231"/>
            <a:ext cx="1500198" cy="5357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BARU </a:t>
            </a:r>
            <a:r>
              <a:rPr lang="en-US" sz="1400" b="1" dirty="0"/>
              <a:t>(PE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3" name="Right Arrow 62"/>
          <p:cNvSpPr/>
          <p:nvPr/>
        </p:nvSpPr>
        <p:spPr>
          <a:xfrm rot="10800000">
            <a:off x="6858016" y="5214950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4" name="Subtitle 2"/>
          <p:cNvSpPr txBox="1">
            <a:spLocks/>
          </p:cNvSpPr>
          <p:nvPr/>
        </p:nvSpPr>
        <p:spPr>
          <a:xfrm>
            <a:off x="3286116" y="5214950"/>
            <a:ext cx="1495746" cy="50006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 (</a:t>
            </a:r>
            <a:r>
              <a:rPr lang="en-US" sz="1400" b="1" dirty="0"/>
              <a:t>PELULUS)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Right Arrow 64"/>
          <p:cNvSpPr/>
          <p:nvPr/>
        </p:nvSpPr>
        <p:spPr>
          <a:xfrm rot="10800000">
            <a:off x="4786314" y="5214950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7" name="Subtitle 2"/>
          <p:cNvSpPr txBox="1">
            <a:spLocks/>
          </p:cNvSpPr>
          <p:nvPr/>
        </p:nvSpPr>
        <p:spPr>
          <a:xfrm>
            <a:off x="899592" y="5179231"/>
            <a:ext cx="1672143" cy="5317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</a:t>
            </a:r>
          </a:p>
        </p:txBody>
      </p:sp>
      <p:sp>
        <p:nvSpPr>
          <p:cNvPr id="80" name="Subtitle 2"/>
          <p:cNvSpPr txBox="1">
            <a:spLocks/>
          </p:cNvSpPr>
          <p:nvPr/>
        </p:nvSpPr>
        <p:spPr>
          <a:xfrm>
            <a:off x="750378" y="4907012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Right Arrow 54"/>
          <p:cNvSpPr/>
          <p:nvPr/>
        </p:nvSpPr>
        <p:spPr>
          <a:xfrm rot="10800000">
            <a:off x="2714612" y="5214950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6" name="Right Arrow 65"/>
          <p:cNvSpPr/>
          <p:nvPr/>
        </p:nvSpPr>
        <p:spPr>
          <a:xfrm rot="5400000">
            <a:off x="1495715" y="5840983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9" name="Straight Connector 68"/>
          <p:cNvCxnSpPr/>
          <p:nvPr/>
        </p:nvCxnSpPr>
        <p:spPr>
          <a:xfrm>
            <a:off x="71406" y="3357562"/>
            <a:ext cx="9001124" cy="1588"/>
          </a:xfrm>
          <a:prstGeom prst="line">
            <a:avLst/>
          </a:prstGeom>
          <a:ln w="666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entagon 57"/>
          <p:cNvSpPr/>
          <p:nvPr/>
        </p:nvSpPr>
        <p:spPr>
          <a:xfrm>
            <a:off x="71438" y="928670"/>
            <a:ext cx="3564458" cy="285752"/>
          </a:xfrm>
          <a:prstGeom prst="homePlate">
            <a:avLst/>
          </a:prstGeom>
          <a:solidFill>
            <a:srgbClr val="FFC00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BULAN PERTAMA / GAJI TERAKHIR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67" name="Pentagon 66"/>
          <p:cNvSpPr/>
          <p:nvPr/>
        </p:nvSpPr>
        <p:spPr>
          <a:xfrm>
            <a:off x="71406" y="3500438"/>
            <a:ext cx="3286148" cy="276228"/>
          </a:xfrm>
          <a:prstGeom prst="homePlate">
            <a:avLst/>
          </a:prstGeom>
          <a:solidFill>
            <a:srgbClr val="FFC000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BULAN KEDUA /GAJI PERTAMA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>
            <a:off x="1038641" y="6322239"/>
            <a:ext cx="1428760" cy="428628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BN (</a:t>
            </a:r>
            <a:r>
              <a:rPr lang="en-US" sz="1400" b="1" dirty="0"/>
              <a:t>PELULUS)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12-Point Star 47">
            <a:extLst>
              <a:ext uri="{FF2B5EF4-FFF2-40B4-BE49-F238E27FC236}">
                <a16:creationId xmlns="" xmlns:a16="http://schemas.microsoft.com/office/drawing/2014/main" id="{014ECFFA-F322-404F-A6C1-5C71C44D6A2A}"/>
              </a:ext>
            </a:extLst>
          </p:cNvPr>
          <p:cNvSpPr/>
          <p:nvPr/>
        </p:nvSpPr>
        <p:spPr>
          <a:xfrm>
            <a:off x="2643174" y="5999180"/>
            <a:ext cx="1280754" cy="857256"/>
          </a:xfrm>
          <a:prstGeom prst="star1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 GAJI</a:t>
            </a:r>
            <a:endParaRPr lang="en-MY" sz="1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2" name="Subtitle 2"/>
          <p:cNvSpPr txBox="1">
            <a:spLocks/>
          </p:cNvSpPr>
          <p:nvPr/>
        </p:nvSpPr>
        <p:spPr>
          <a:xfrm>
            <a:off x="91174" y="1272565"/>
            <a:ext cx="1990740" cy="204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MODUL GAJI</a:t>
            </a:r>
            <a:endParaRPr lang="en-MY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6143" y="854475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PERTUKARAN KAKITANGAN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latin typeface="+mj-lt"/>
                <a:ea typeface="+mj-ea"/>
                <a:cs typeface="+mj-cs"/>
              </a:rPr>
              <a:t>Luar</a:t>
            </a:r>
            <a:r>
              <a:rPr lang="en-US" sz="2400" dirty="0">
                <a:latin typeface="+mj-lt"/>
                <a:ea typeface="+mj-ea"/>
                <a:cs typeface="+mj-cs"/>
              </a:rPr>
              <a:t> </a:t>
            </a:r>
            <a:r>
              <a:rPr lang="en-US" sz="2400" dirty="0" err="1">
                <a:latin typeface="+mj-lt"/>
                <a:ea typeface="+mj-ea"/>
                <a:cs typeface="+mj-cs"/>
              </a:rPr>
              <a:t>Negeri</a:t>
            </a:r>
            <a:endParaRPr kumimoji="0" lang="en-MY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67544" y="2060848"/>
            <a:ext cx="2520280" cy="7444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LAMA </a:t>
            </a:r>
            <a:r>
              <a:rPr lang="en-US" sz="1400" b="1" dirty="0"/>
              <a:t>(P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ENYEDIA)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n-US" sz="1400" b="1" dirty="0"/>
              <a:t>REKOD BARU (</a:t>
            </a:r>
            <a:r>
              <a:rPr lang="en-US" sz="1400" b="1" dirty="0" err="1">
                <a:solidFill>
                  <a:srgbClr val="FF0000"/>
                </a:solidFill>
              </a:rPr>
              <a:t>Pertukaran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Ke</a:t>
            </a:r>
            <a:r>
              <a:rPr lang="en-US" sz="1400" b="1" i="1" dirty="0">
                <a:solidFill>
                  <a:srgbClr val="FF0000"/>
                </a:solidFill>
              </a:rPr>
              <a:t> </a:t>
            </a:r>
            <a:r>
              <a:rPr lang="en-US" sz="1400" b="1" i="1" dirty="0" err="1">
                <a:solidFill>
                  <a:srgbClr val="FF0000"/>
                </a:solidFill>
              </a:rPr>
              <a:t>Negeri</a:t>
            </a:r>
            <a:r>
              <a:rPr lang="en-US" sz="1400" b="1" i="1" dirty="0">
                <a:solidFill>
                  <a:srgbClr val="FF0000"/>
                </a:solidFill>
              </a:rPr>
              <a:t> Lain / </a:t>
            </a:r>
            <a:r>
              <a:rPr lang="en-US" sz="1400" b="1" i="1" dirty="0" err="1">
                <a:solidFill>
                  <a:srgbClr val="FF0000"/>
                </a:solidFill>
              </a:rPr>
              <a:t>ke</a:t>
            </a:r>
            <a:r>
              <a:rPr lang="en-US" sz="1400" b="1" i="1" dirty="0">
                <a:solidFill>
                  <a:srgbClr val="FF0000"/>
                </a:solidFill>
              </a:rPr>
              <a:t> Persekutuan</a:t>
            </a:r>
            <a:r>
              <a:rPr lang="en-US" sz="1400" b="1" dirty="0">
                <a:solidFill>
                  <a:schemeClr val="tx1">
                    <a:tint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….</a:t>
            </a:r>
            <a:r>
              <a:rPr lang="en-US" sz="1400" b="1" dirty="0" smtClean="0"/>
              <a:t>)</a:t>
            </a:r>
            <a:r>
              <a:rPr lang="en-US" sz="1400" b="1" dirty="0" smtClean="0">
                <a:solidFill>
                  <a:schemeClr val="tx1">
                    <a:tint val="75000"/>
                  </a:schemeClr>
                </a:solidFill>
              </a:rPr>
              <a:t>. 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16778" y="1637057"/>
            <a:ext cx="2162581" cy="2932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8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109485" y="2265031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802650" y="2060848"/>
            <a:ext cx="2000300" cy="7444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(PENYEMAK)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SEMAK@KUIRI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052983" y="2253716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732240" y="2060848"/>
            <a:ext cx="1872208" cy="6933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 (PE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7798509" y="2959450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436096" y="3317213"/>
            <a:ext cx="2085750" cy="27236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BORANG KEW 320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7276839" y="3699115"/>
            <a:ext cx="1543632" cy="6173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LAMA </a:t>
            </a:r>
            <a:r>
              <a:rPr lang="en-US" sz="1400" b="1" dirty="0"/>
              <a:t>(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{AUTO}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" name="Right Arrow 15"/>
          <p:cNvSpPr/>
          <p:nvPr/>
        </p:nvSpPr>
        <p:spPr>
          <a:xfrm rot="10800000">
            <a:off x="6729379" y="3853499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934487" y="3699114"/>
            <a:ext cx="1689999" cy="6173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</a:t>
            </a:r>
            <a:r>
              <a:rPr lang="en-US" sz="1200" b="1" dirty="0"/>
              <a:t>(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SEMAK@KUIRI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733032" y="3699115"/>
            <a:ext cx="1549102" cy="6173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LAMA </a:t>
            </a:r>
            <a:r>
              <a:rPr lang="en-US" sz="1200" b="1" dirty="0"/>
              <a:t> (PE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/>
              <a:t>LULUS</a:t>
            </a:r>
            <a:endParaRPr kumimoji="0" lang="en-MY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" name="Right Arrow 18"/>
          <p:cNvSpPr/>
          <p:nvPr/>
        </p:nvSpPr>
        <p:spPr>
          <a:xfrm rot="10800000">
            <a:off x="4332311" y="3856339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Right Arrow 20"/>
          <p:cNvSpPr/>
          <p:nvPr/>
        </p:nvSpPr>
        <p:spPr>
          <a:xfrm rot="10800000">
            <a:off x="2182137" y="3817780"/>
            <a:ext cx="473591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09021" y="3629422"/>
            <a:ext cx="1653317" cy="581267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B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 (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PELULUS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LULUS 2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12-Point Star 22"/>
          <p:cNvSpPr/>
          <p:nvPr/>
        </p:nvSpPr>
        <p:spPr>
          <a:xfrm>
            <a:off x="179512" y="4857790"/>
            <a:ext cx="1418557" cy="970236"/>
          </a:xfrm>
          <a:prstGeom prst="star1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 GAJI</a:t>
            </a:r>
            <a:endParaRPr lang="en-MY" sz="1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Right Arrow 27"/>
          <p:cNvSpPr/>
          <p:nvPr/>
        </p:nvSpPr>
        <p:spPr>
          <a:xfrm rot="5400000">
            <a:off x="934076" y="4352219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727684" y="4886659"/>
            <a:ext cx="2520280" cy="7444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400" b="1" dirty="0"/>
              <a:t>BARU</a:t>
            </a:r>
            <a:r>
              <a:rPr kumimoji="0" lang="en-US" sz="14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400" b="1" dirty="0"/>
              <a:t>(P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1" dirty="0"/>
              <a:t>REKOD BARU ( PERLANTIKAN PERTAMA OR SEMULA…..)</a:t>
            </a:r>
            <a:endParaRPr kumimoji="0" lang="en-MY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1351">
            <a:off x="6476784" y="219119"/>
            <a:ext cx="1362069" cy="136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41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2356" y="3326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MODUL GAJI</a:t>
            </a:r>
            <a:endParaRPr lang="en-MY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4348" y="1052736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Pekerja</a:t>
            </a:r>
            <a:r>
              <a:rPr kumimoji="0" lang="en-US" sz="27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7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Sambilan</a:t>
            </a:r>
            <a:r>
              <a:rPr kumimoji="0" lang="en-US" sz="27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700" b="1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Harian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05018" y="1484784"/>
            <a:ext cx="2303086" cy="40030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Daftar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Maklumat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Pekerja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14348" y="2072272"/>
            <a:ext cx="1985444" cy="6568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600" b="1" dirty="0"/>
              <a:t>(P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REKOD BARU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815875" y="2181710"/>
            <a:ext cx="50788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387379" y="2102376"/>
            <a:ext cx="1797860" cy="6267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(PENYEMAK)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SEMAK@KUIRI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301322" y="2181710"/>
            <a:ext cx="571504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5975667" y="2164582"/>
            <a:ext cx="1797860" cy="518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</a:t>
            </a:r>
            <a:r>
              <a:rPr lang="en-US" sz="1600" b="1" dirty="0"/>
              <a:t> (PE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)</a:t>
            </a:r>
            <a:endParaRPr lang="en-US" sz="1600" b="1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975666" y="3938864"/>
            <a:ext cx="1764685" cy="6117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 </a:t>
            </a:r>
            <a:r>
              <a:rPr lang="en-US" sz="1600" b="1" dirty="0"/>
              <a:t>(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CARIAN {CETAK}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6611958" y="3421728"/>
            <a:ext cx="388000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Right Arrow 13"/>
          <p:cNvSpPr/>
          <p:nvPr/>
        </p:nvSpPr>
        <p:spPr>
          <a:xfrm rot="10800000">
            <a:off x="5351592" y="4037533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205018" y="3378478"/>
            <a:ext cx="2303086" cy="38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 err="1">
                <a:solidFill>
                  <a:schemeClr val="bg1"/>
                </a:solidFill>
              </a:rPr>
              <a:t>Penyediaan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Bayaran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Gaji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026461" y="3956724"/>
            <a:ext cx="2232248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</a:t>
            </a:r>
            <a:r>
              <a:rPr kumimoji="0" lang="en-US" sz="1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600" b="1" dirty="0"/>
              <a:t>(P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REKOD BARU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7" name="Right Arrow 16"/>
          <p:cNvSpPr/>
          <p:nvPr/>
        </p:nvSpPr>
        <p:spPr>
          <a:xfrm rot="10800000">
            <a:off x="2417949" y="4037534"/>
            <a:ext cx="500066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527206" y="3894279"/>
            <a:ext cx="1797860" cy="590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(PENYEMAK)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SEMAK@KUIRI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" name="Right Arrow 18"/>
          <p:cNvSpPr/>
          <p:nvPr/>
        </p:nvSpPr>
        <p:spPr>
          <a:xfrm rot="5400000">
            <a:off x="1223913" y="4700280"/>
            <a:ext cx="500066" cy="42862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539552" y="5336617"/>
            <a:ext cx="1728192" cy="5136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</a:t>
            </a:r>
            <a:r>
              <a:rPr lang="en-US" sz="1600" b="1" dirty="0"/>
              <a:t> (PE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407928" y="5461311"/>
            <a:ext cx="50788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5233666" y="5304862"/>
            <a:ext cx="1663945" cy="6894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 </a:t>
            </a:r>
            <a:r>
              <a:rPr lang="en-US" sz="1600" b="1" dirty="0"/>
              <a:t>(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PENYEDIA)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CARIAN {CETAK}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6440" y="5432158"/>
            <a:ext cx="50788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987824" y="5304862"/>
            <a:ext cx="1538206" cy="611783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dirty="0"/>
              <a:t>BN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</a:t>
            </a:r>
            <a:r>
              <a:rPr lang="en-US" sz="1600" b="1" dirty="0"/>
              <a:t>(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="1" noProof="0" dirty="0"/>
              <a:t>LULUS 2</a:t>
            </a:r>
            <a:endParaRPr kumimoji="0" lang="en-MY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4640176" y="5430996"/>
            <a:ext cx="507888" cy="35719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8" name="Rounded Rectangle 27"/>
          <p:cNvSpPr/>
          <p:nvPr/>
        </p:nvSpPr>
        <p:spPr>
          <a:xfrm>
            <a:off x="6111793" y="2760333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Lulus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111793" y="3043654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11560" y="5928685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Lulus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11560" y="6212006"/>
            <a:ext cx="1571636" cy="214314"/>
          </a:xfrm>
          <a:prstGeom prst="roundRect">
            <a:avLst/>
          </a:prstGeom>
          <a:solidFill>
            <a:srgbClr val="F686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33" name="12-Point Star 47">
            <a:extLst>
              <a:ext uri="{FF2B5EF4-FFF2-40B4-BE49-F238E27FC236}">
                <a16:creationId xmlns="" xmlns:a16="http://schemas.microsoft.com/office/drawing/2014/main" id="{014ECFFA-F322-404F-A6C1-5C71C44D6A2A}"/>
              </a:ext>
            </a:extLst>
          </p:cNvPr>
          <p:cNvSpPr/>
          <p:nvPr/>
        </p:nvSpPr>
        <p:spPr>
          <a:xfrm>
            <a:off x="7643157" y="5131110"/>
            <a:ext cx="1433681" cy="1080896"/>
          </a:xfrm>
          <a:prstGeom prst="star12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PROSES GAJI</a:t>
            </a:r>
            <a:endParaRPr lang="en-MY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7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2718" y="339058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MODUL GAJI</a:t>
            </a:r>
            <a:endParaRPr lang="en-MY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810" y="1474474"/>
            <a:ext cx="7772400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Borang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TP 1,  TP3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341385" y="2340372"/>
            <a:ext cx="2232248" cy="79208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</a:t>
            </a:r>
            <a:r>
              <a:rPr kumimoji="0" lang="en-US" sz="17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lang="en-US" sz="1700" b="1" dirty="0"/>
              <a:t>(P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ENYEDIA)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b="1" dirty="0"/>
              <a:t>REKOD BARU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7261328" y="4122622"/>
            <a:ext cx="433473" cy="483539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611811" y="4791475"/>
            <a:ext cx="1934257" cy="65374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PTJ (PENYEMAK)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682838" y="2545054"/>
            <a:ext cx="571504" cy="511791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013969" y="4714610"/>
            <a:ext cx="1741368" cy="65374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PTJ </a:t>
            </a:r>
            <a:r>
              <a:rPr lang="en-US" sz="1700" b="1" dirty="0"/>
              <a:t> (PE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LULUS)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731749" y="3230138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SIMPAN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731749" y="3515890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MY" sz="1200" dirty="0">
                <a:solidFill>
                  <a:schemeClr val="tx1"/>
                </a:solidFill>
              </a:rPr>
              <a:t>SAH SIMPAN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731749" y="3801642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183701" y="5882692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CETAK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13740" y="5632565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SEMAK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183701" y="5577447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LULUS @ KUIRI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205530" y="6197797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205530" y="6499027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BATAL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901685" y="5941599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CARIAN</a:t>
            </a:r>
            <a:endParaRPr lang="en-MY" sz="1200" dirty="0">
              <a:solidFill>
                <a:schemeClr val="tx1"/>
              </a:solidFill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02923" y="2340372"/>
            <a:ext cx="2232248" cy="79208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Permohonan</a:t>
            </a:r>
            <a:r>
              <a:rPr kumimoji="0" lang="en-US" sz="17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b="1" dirty="0">
                <a:solidFill>
                  <a:schemeClr val="bg1"/>
                </a:solidFill>
              </a:rPr>
              <a:t>PENGECUALIAN PCB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2889678" y="2557820"/>
            <a:ext cx="542008" cy="499025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586193" y="2340372"/>
            <a:ext cx="1942138" cy="79208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PERMOHONAN BARU</a:t>
            </a:r>
            <a:endParaRPr lang="en-US" sz="1700" b="1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MY" sz="17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0165" y="1913531"/>
            <a:ext cx="2315365" cy="28209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PORTAL</a:t>
            </a:r>
          </a:p>
        </p:txBody>
      </p:sp>
      <p:sp>
        <p:nvSpPr>
          <p:cNvPr id="26" name="Right Arrow 25"/>
          <p:cNvSpPr/>
          <p:nvPr/>
        </p:nvSpPr>
        <p:spPr>
          <a:xfrm rot="10800000">
            <a:off x="5911481" y="4849778"/>
            <a:ext cx="459769" cy="483131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7" name="Rectangle 26"/>
          <p:cNvSpPr/>
          <p:nvPr/>
        </p:nvSpPr>
        <p:spPr>
          <a:xfrm>
            <a:off x="6357966" y="1889250"/>
            <a:ext cx="2188102" cy="26819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iSPEKS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1004132" y="4731228"/>
            <a:ext cx="1731039" cy="7202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b="1" dirty="0">
                <a:solidFill>
                  <a:schemeClr val="bg1"/>
                </a:solidFill>
              </a:rPr>
              <a:t>MUAT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700" b="1" dirty="0">
                <a:solidFill>
                  <a:schemeClr val="bg1"/>
                </a:solidFill>
              </a:rPr>
              <a:t>TURUN</a:t>
            </a:r>
            <a:endParaRPr kumimoji="0" lang="en-MY" sz="17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3" name="Minus 2"/>
          <p:cNvSpPr/>
          <p:nvPr/>
        </p:nvSpPr>
        <p:spPr>
          <a:xfrm rot="5400000" flipV="1">
            <a:off x="1933129" y="5335061"/>
            <a:ext cx="3719257" cy="45719"/>
          </a:xfrm>
          <a:prstGeom prst="mathMinus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1842033" y="5655564"/>
            <a:ext cx="1707221" cy="40352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PENYATA PENDAPATAN  TAHUNAN</a:t>
            </a:r>
            <a:endParaRPr lang="en-MY" sz="1200" dirty="0">
              <a:solidFill>
                <a:schemeClr val="tx1"/>
              </a:solidFill>
            </a:endParaRPr>
          </a:p>
        </p:txBody>
      </p:sp>
      <p:cxnSp>
        <p:nvCxnSpPr>
          <p:cNvPr id="49" name="Elbow Connector 48"/>
          <p:cNvCxnSpPr/>
          <p:nvPr/>
        </p:nvCxnSpPr>
        <p:spPr>
          <a:xfrm rot="16200000" flipH="1">
            <a:off x="1196485" y="5830167"/>
            <a:ext cx="603666" cy="560223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1806282" y="6312676"/>
            <a:ext cx="1571636" cy="21431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SLIP GAJI</a:t>
            </a:r>
            <a:endParaRPr lang="en-MY" sz="1200" dirty="0">
              <a:solidFill>
                <a:schemeClr val="tx1"/>
              </a:solidFill>
            </a:endParaRPr>
          </a:p>
        </p:txBody>
      </p:sp>
      <p:cxnSp>
        <p:nvCxnSpPr>
          <p:cNvPr id="57" name="Elbow Connector 56"/>
          <p:cNvCxnSpPr/>
          <p:nvPr/>
        </p:nvCxnSpPr>
        <p:spPr>
          <a:xfrm>
            <a:off x="1220516" y="5458147"/>
            <a:ext cx="585766" cy="389239"/>
          </a:xfrm>
          <a:prstGeom prst="bentConnector3">
            <a:avLst>
              <a:gd name="adj1" fmla="val -125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3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3628" y="334681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PROSES GAJI</a:t>
            </a:r>
            <a:endParaRPr lang="en-MY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7472" y="908720"/>
            <a:ext cx="3888432" cy="38723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 err="1">
                <a:solidFill>
                  <a:schemeClr val="bg1"/>
                </a:solidFill>
              </a:rPr>
              <a:t>Muat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Naik</a:t>
            </a:r>
            <a:r>
              <a:rPr lang="en-US" b="1" dirty="0">
                <a:solidFill>
                  <a:schemeClr val="bg1"/>
                </a:solidFill>
              </a:rPr>
              <a:t> Fail </a:t>
            </a:r>
            <a:r>
              <a:rPr lang="en-US" b="1" dirty="0" err="1">
                <a:solidFill>
                  <a:schemeClr val="bg1"/>
                </a:solidFill>
              </a:rPr>
              <a:t>Agensi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Potongan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19480" y="1637494"/>
            <a:ext cx="3744416" cy="32384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Proses </a:t>
            </a:r>
            <a:r>
              <a:rPr lang="en-US" b="1" dirty="0" err="1">
                <a:solidFill>
                  <a:schemeClr val="bg1"/>
                </a:solidFill>
              </a:rPr>
              <a:t>Kemaskini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</a:t>
            </a:r>
            <a:r>
              <a:rPr lang="en-US" b="1" dirty="0">
                <a:solidFill>
                  <a:schemeClr val="bg1"/>
                </a:solidFill>
              </a:rPr>
              <a:t> Fail </a:t>
            </a:r>
            <a:r>
              <a:rPr lang="en-US" b="1" dirty="0" err="1">
                <a:solidFill>
                  <a:schemeClr val="bg1"/>
                </a:solidFill>
              </a:rPr>
              <a:t>Induk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7472" y="2285566"/>
            <a:ext cx="3888432" cy="30911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Proses Antara </a:t>
            </a:r>
            <a:r>
              <a:rPr lang="en-US" b="1" dirty="0" err="1">
                <a:solidFill>
                  <a:schemeClr val="bg1"/>
                </a:solidFill>
              </a:rPr>
              <a:t>Muka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Pembayaran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47472" y="2933638"/>
            <a:ext cx="4176464" cy="3292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 err="1">
                <a:solidFill>
                  <a:schemeClr val="bg1"/>
                </a:solidFill>
              </a:rPr>
              <a:t>Pengesahan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Maklumat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Pembayaran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71297" y="5737733"/>
            <a:ext cx="2262397" cy="4363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Proses </a:t>
            </a:r>
            <a:r>
              <a:rPr lang="en-US" b="1" dirty="0" err="1">
                <a:solidFill>
                  <a:schemeClr val="bg1"/>
                </a:solidFill>
              </a:rPr>
              <a:t>Akhir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Gaji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860032" y="919336"/>
            <a:ext cx="2952328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 </a:t>
            </a:r>
            <a:r>
              <a:rPr lang="en-US" b="1" dirty="0"/>
              <a:t>PENYEMAK→  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003270" y="3588701"/>
            <a:ext cx="2349847" cy="40668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AP-BAUCAR </a:t>
            </a:r>
            <a:r>
              <a:rPr lang="en-US" b="1" dirty="0" smtClean="0">
                <a:solidFill>
                  <a:schemeClr val="bg1"/>
                </a:solidFill>
              </a:rPr>
              <a:t>BAYARAN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4860032" y="1565486"/>
            <a:ext cx="1597793" cy="353199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</a:t>
            </a:r>
            <a:r>
              <a:rPr lang="en-US" b="1" dirty="0"/>
              <a:t>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860032" y="2213557"/>
            <a:ext cx="1559980" cy="381123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</a:t>
            </a:r>
            <a:r>
              <a:rPr lang="en-US" b="1" dirty="0"/>
              <a:t>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4843191" y="2909961"/>
            <a:ext cx="3168352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</a:t>
            </a:r>
            <a:r>
              <a:rPr lang="en-US" b="1" dirty="0"/>
              <a:t>PENYEDIA → PENYEMAK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839577" y="3591549"/>
            <a:ext cx="1587790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BN - 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4860032" y="5797855"/>
            <a:ext cx="1668799" cy="372242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 </a:t>
            </a:r>
            <a:r>
              <a:rPr lang="en-US" b="1" noProof="0" dirty="0"/>
              <a:t>-</a:t>
            </a:r>
            <a:r>
              <a:rPr lang="en-US" b="1" dirty="0"/>
              <a:t>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324392" y="4346925"/>
            <a:ext cx="1546448" cy="3571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CM-POSTING</a:t>
            </a: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602235" y="5053670"/>
            <a:ext cx="1151915" cy="33442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</a:rPr>
              <a:t>Auto Pay</a:t>
            </a:r>
          </a:p>
        </p:txBody>
      </p:sp>
      <p:sp>
        <p:nvSpPr>
          <p:cNvPr id="35" name="Right Arrow 34"/>
          <p:cNvSpPr/>
          <p:nvPr/>
        </p:nvSpPr>
        <p:spPr>
          <a:xfrm rot="5400000">
            <a:off x="2076337" y="1321748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Right Arrow 35"/>
          <p:cNvSpPr/>
          <p:nvPr/>
        </p:nvSpPr>
        <p:spPr>
          <a:xfrm rot="5400000">
            <a:off x="2104543" y="1992664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0" name="Right Arrow 39"/>
          <p:cNvSpPr/>
          <p:nvPr/>
        </p:nvSpPr>
        <p:spPr>
          <a:xfrm rot="5400000">
            <a:off x="2058758" y="5426152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Right Arrow 40"/>
          <p:cNvSpPr/>
          <p:nvPr/>
        </p:nvSpPr>
        <p:spPr>
          <a:xfrm rot="5400000">
            <a:off x="2109755" y="4058052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2" name="Right Arrow 41"/>
          <p:cNvSpPr/>
          <p:nvPr/>
        </p:nvSpPr>
        <p:spPr>
          <a:xfrm rot="5400000">
            <a:off x="2102487" y="3313384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3" name="Right Arrow 42"/>
          <p:cNvSpPr/>
          <p:nvPr/>
        </p:nvSpPr>
        <p:spPr>
          <a:xfrm rot="5400000">
            <a:off x="2109755" y="2662716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4" name="Subtitle 2"/>
          <p:cNvSpPr txBox="1">
            <a:spLocks/>
          </p:cNvSpPr>
          <p:nvPr/>
        </p:nvSpPr>
        <p:spPr>
          <a:xfrm>
            <a:off x="4860032" y="4368304"/>
            <a:ext cx="1587790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/>
              <a:t>BN - 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Subtitle 2"/>
          <p:cNvSpPr txBox="1">
            <a:spLocks/>
          </p:cNvSpPr>
          <p:nvPr/>
        </p:nvSpPr>
        <p:spPr>
          <a:xfrm>
            <a:off x="4831084" y="5077327"/>
            <a:ext cx="4176464" cy="376616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b="1" dirty="0"/>
              <a:t>BN-PENYEDIA →PENYEMAK→  PELULUS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2072253" y="4772544"/>
            <a:ext cx="238867" cy="248608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2743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13165</TotalTime>
  <Words>814</Words>
  <Application>Microsoft Office PowerPoint</Application>
  <PresentationFormat>On-screen Show (4:3)</PresentationFormat>
  <Paragraphs>286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Berlin Sans FB Demi</vt:lpstr>
      <vt:lpstr>Britannic Bold</vt:lpstr>
      <vt:lpstr>Calibri</vt:lpstr>
      <vt:lpstr>Century Schoolbook</vt:lpstr>
      <vt:lpstr>Corbel</vt:lpstr>
      <vt:lpstr>Office Theme</vt:lpstr>
      <vt:lpstr>Feathered</vt:lpstr>
      <vt:lpstr>PowerPoint Presentation</vt:lpstr>
      <vt:lpstr>SENARAI PROSES GAJI</vt:lpstr>
      <vt:lpstr>MODUL GAJI</vt:lpstr>
      <vt:lpstr>MODUL GAJI</vt:lpstr>
      <vt:lpstr>MODUL GAJI </vt:lpstr>
      <vt:lpstr>MODUL GAJI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AKAUN BELUM TERIMA</dc:title>
  <dc:creator>afiza</dc:creator>
  <cp:lastModifiedBy>Syed Zarul Aiman bin Syed Norizan</cp:lastModifiedBy>
  <cp:revision>965</cp:revision>
  <dcterms:created xsi:type="dcterms:W3CDTF">2016-11-23T12:46:39Z</dcterms:created>
  <dcterms:modified xsi:type="dcterms:W3CDTF">2020-02-03T07:39:54Z</dcterms:modified>
</cp:coreProperties>
</file>