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4" r:id="rId2"/>
    <p:sldId id="256" r:id="rId3"/>
    <p:sldId id="262" r:id="rId4"/>
    <p:sldId id="263" r:id="rId5"/>
    <p:sldId id="258" r:id="rId6"/>
    <p:sldId id="265" r:id="rId7"/>
    <p:sldId id="266" r:id="rId8"/>
    <p:sldId id="267" r:id="rId9"/>
    <p:sldId id="269" r:id="rId10"/>
    <p:sldId id="268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3399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E5687-BF05-408F-8C1D-EBFA3F5D9B09}" type="datetimeFigureOut">
              <a:rPr lang="en-MY" smtClean="0"/>
              <a:t>30/1/2020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F56A42-886C-46BC-94D9-CE4586BE2A7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22788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F225C-C7AA-4C5C-8C96-BA97459949B2}" type="slidenum">
              <a:rPr lang="en-MY" smtClean="0"/>
              <a:t>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93564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1E679-8DC2-411C-AC55-7D19768833C9}" type="datetimeFigureOut">
              <a:rPr lang="en-US" smtClean="0"/>
              <a:pPr/>
              <a:t>1/30/2020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" r="1559" b="391"/>
          <a:stretch>
            <a:fillRect/>
          </a:stretch>
        </p:blipFill>
        <p:spPr bwMode="auto">
          <a:xfrm>
            <a:off x="6442" y="1124744"/>
            <a:ext cx="5645678" cy="573325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9792" y="1268760"/>
            <a:ext cx="6319614" cy="4680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950" b="1" dirty="0" smtClean="0">
              <a:latin typeface="Berlin Sans FB Demi" panose="020E0802020502020306" pitchFamily="34" charset="0"/>
            </a:endParaRPr>
          </a:p>
          <a:p>
            <a:pPr marL="0" indent="0" algn="ctr">
              <a:buNone/>
            </a:pPr>
            <a:r>
              <a:rPr lang="en-US" sz="4950" b="1" dirty="0" smtClean="0">
                <a:latin typeface="Berlin Sans FB Demi" panose="020E0802020502020306" pitchFamily="34" charset="0"/>
              </a:rPr>
              <a:t>ALIRAN PROSES </a:t>
            </a:r>
          </a:p>
          <a:p>
            <a:pPr marL="0" indent="0" algn="ctr">
              <a:buNone/>
            </a:pPr>
            <a:endParaRPr lang="en-US" sz="3600" b="1" dirty="0" smtClean="0">
              <a:latin typeface="Berlin Sans FB Demi" panose="020E0802020502020306" pitchFamily="34" charset="0"/>
            </a:endParaRPr>
          </a:p>
          <a:p>
            <a:pPr marL="0" indent="0" algn="ctr">
              <a:buNone/>
            </a:pPr>
            <a:endParaRPr lang="en-US" sz="1800" b="1" dirty="0">
              <a:latin typeface="Berlin Sans FB Demi" panose="020E0802020502020306" pitchFamily="34" charset="0"/>
            </a:endParaRPr>
          </a:p>
          <a:p>
            <a:pPr marL="0" indent="0" algn="ctr">
              <a:buNone/>
            </a:pPr>
            <a:r>
              <a:rPr lang="en-US" sz="3600" b="1" dirty="0" smtClean="0">
                <a:latin typeface="Berlin Sans FB Demi" panose="020E0802020502020306" pitchFamily="34" charset="0"/>
              </a:rPr>
              <a:t>        MODUL  </a:t>
            </a:r>
          </a:p>
          <a:p>
            <a:pPr marL="0" indent="0" algn="ctr">
              <a:buNone/>
            </a:pPr>
            <a:r>
              <a:rPr lang="en-US" sz="3600" b="1" dirty="0" smtClean="0">
                <a:latin typeface="Berlin Sans FB Demi" panose="020E0802020502020306" pitchFamily="34" charset="0"/>
              </a:rPr>
              <a:t>         PEROLEHAN </a:t>
            </a:r>
            <a:endParaRPr lang="en-US" sz="3600" b="1" dirty="0">
              <a:latin typeface="Berlin Sans FB Demi" panose="020E0802020502020306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6093296"/>
            <a:ext cx="1589400" cy="556359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9" y="357391"/>
            <a:ext cx="653296" cy="55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58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00232" y="357166"/>
            <a:ext cx="5357850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PEROLEHAN</a:t>
            </a:r>
            <a:endParaRPr lang="en-MY" dirty="0"/>
          </a:p>
        </p:txBody>
      </p:sp>
      <p:sp>
        <p:nvSpPr>
          <p:cNvPr id="6" name="Rectangle 5"/>
          <p:cNvSpPr/>
          <p:nvPr/>
        </p:nvSpPr>
        <p:spPr>
          <a:xfrm>
            <a:off x="1214414" y="1857364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rekod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)</a:t>
            </a:r>
            <a:endParaRPr lang="en-MY" dirty="0"/>
          </a:p>
        </p:txBody>
      </p:sp>
      <p:sp>
        <p:nvSpPr>
          <p:cNvPr id="8" name="Rectangle 7"/>
          <p:cNvSpPr/>
          <p:nvPr/>
        </p:nvSpPr>
        <p:spPr>
          <a:xfrm>
            <a:off x="3714744" y="1857364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  <a:endParaRPr lang="en-MY" dirty="0"/>
          </a:p>
        </p:txBody>
      </p:sp>
      <p:sp>
        <p:nvSpPr>
          <p:cNvPr id="10" name="Rounded Rectangle 9"/>
          <p:cNvSpPr/>
          <p:nvPr/>
        </p:nvSpPr>
        <p:spPr>
          <a:xfrm>
            <a:off x="6429388" y="2714620"/>
            <a:ext cx="1214446" cy="50006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WARAN UDARA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15074" y="1857364"/>
            <a:ext cx="164307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57290" y="3357562"/>
            <a:ext cx="164307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PENYEMAK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86182" y="3286124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rekod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)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2597765" y="1049520"/>
            <a:ext cx="4162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WARAN UDARA AUTO BUKAN </a:t>
            </a:r>
            <a:r>
              <a:rPr lang="en-US" dirty="0"/>
              <a:t>PUKAL AKAUN KENA BAYAR (AKB)</a:t>
            </a:r>
            <a:endParaRPr lang="en-MY" dirty="0"/>
          </a:p>
          <a:p>
            <a:pPr algn="ctr"/>
            <a:endParaRPr lang="en-MY" dirty="0"/>
          </a:p>
        </p:txBody>
      </p:sp>
      <p:sp>
        <p:nvSpPr>
          <p:cNvPr id="18" name="Rectangle 17"/>
          <p:cNvSpPr/>
          <p:nvPr/>
        </p:nvSpPr>
        <p:spPr>
          <a:xfrm>
            <a:off x="1285852" y="5143512"/>
            <a:ext cx="1428760" cy="4286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</a:p>
        </p:txBody>
      </p:sp>
      <p:sp>
        <p:nvSpPr>
          <p:cNvPr id="19" name="Oval 18"/>
          <p:cNvSpPr/>
          <p:nvPr/>
        </p:nvSpPr>
        <p:spPr>
          <a:xfrm>
            <a:off x="1142976" y="4429132"/>
            <a:ext cx="1714512" cy="642942"/>
          </a:xfrm>
          <a:prstGeom prst="ellipse">
            <a:avLst/>
          </a:prstGeom>
          <a:solidFill>
            <a:schemeClr val="accent6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AKAUN BELUM BAYAR</a:t>
            </a:r>
            <a:endParaRPr lang="en-MY" sz="12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786578" y="6000768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BAUCER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357290" y="5643578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3786182" y="4429132"/>
            <a:ext cx="1714512" cy="64294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PENGURUSAN TUNAI</a:t>
            </a:r>
            <a:endParaRPr lang="en-MY" sz="1200" b="1" dirty="0"/>
          </a:p>
        </p:txBody>
      </p:sp>
      <p:sp>
        <p:nvSpPr>
          <p:cNvPr id="24" name="Rectangle 23"/>
          <p:cNvSpPr/>
          <p:nvPr/>
        </p:nvSpPr>
        <p:spPr>
          <a:xfrm>
            <a:off x="3929058" y="5143512"/>
            <a:ext cx="1428760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PELULUS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036215" y="5643578"/>
            <a:ext cx="1214446" cy="35719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POSTING 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EFT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6500826" y="4429132"/>
            <a:ext cx="1714512" cy="642942"/>
          </a:xfrm>
          <a:prstGeom prst="ellipse">
            <a:avLst/>
          </a:prstGeom>
          <a:solidFill>
            <a:schemeClr val="accent6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AKAUN BELUM BAYAR</a:t>
            </a:r>
            <a:endParaRPr lang="en-MY" sz="1200" b="1" dirty="0"/>
          </a:p>
        </p:txBody>
      </p:sp>
      <p:sp>
        <p:nvSpPr>
          <p:cNvPr id="27" name="Rectangle 26"/>
          <p:cNvSpPr/>
          <p:nvPr/>
        </p:nvSpPr>
        <p:spPr>
          <a:xfrm>
            <a:off x="6572264" y="5143512"/>
            <a:ext cx="1714512" cy="4286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786578" y="5643578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2000232" y="6018385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BAUCER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30" name="Right Arrow 29"/>
          <p:cNvSpPr/>
          <p:nvPr/>
        </p:nvSpPr>
        <p:spPr>
          <a:xfrm>
            <a:off x="3143240" y="2000240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2" name="Right Arrow 31"/>
          <p:cNvSpPr/>
          <p:nvPr/>
        </p:nvSpPr>
        <p:spPr>
          <a:xfrm>
            <a:off x="5572132" y="2071678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9" name="Right Arrow 38"/>
          <p:cNvSpPr/>
          <p:nvPr/>
        </p:nvSpPr>
        <p:spPr>
          <a:xfrm>
            <a:off x="2928926" y="5143512"/>
            <a:ext cx="714380" cy="35719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0" name="Right Arrow 39"/>
          <p:cNvSpPr/>
          <p:nvPr/>
        </p:nvSpPr>
        <p:spPr>
          <a:xfrm>
            <a:off x="5643570" y="5143512"/>
            <a:ext cx="642942" cy="35719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8" name="Right Arrow 37"/>
          <p:cNvSpPr/>
          <p:nvPr/>
        </p:nvSpPr>
        <p:spPr>
          <a:xfrm rot="5400000">
            <a:off x="1872254" y="3985606"/>
            <a:ext cx="336020" cy="365817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2" name="Bent-Up Arrow 41"/>
          <p:cNvSpPr/>
          <p:nvPr/>
        </p:nvSpPr>
        <p:spPr>
          <a:xfrm rot="5400000" flipV="1">
            <a:off x="6072198" y="2857496"/>
            <a:ext cx="642942" cy="1500198"/>
          </a:xfrm>
          <a:prstGeom prst="bent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3" name="Right Arrow 42"/>
          <p:cNvSpPr/>
          <p:nvPr/>
        </p:nvSpPr>
        <p:spPr>
          <a:xfrm rot="10800000">
            <a:off x="3143240" y="3500438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1" name="Cloud 30">
            <a:extLst>
              <a:ext uri="{FF2B5EF4-FFF2-40B4-BE49-F238E27FC236}">
                <a16:creationId xmlns:a16="http://schemas.microsoft.com/office/drawing/2014/main" xmlns="" id="{165FBCEE-FA08-4764-8AB3-0764B7FC664D}"/>
              </a:ext>
            </a:extLst>
          </p:cNvPr>
          <p:cNvSpPr/>
          <p:nvPr/>
        </p:nvSpPr>
        <p:spPr>
          <a:xfrm>
            <a:off x="71406" y="575620"/>
            <a:ext cx="1928826" cy="865258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9719BB21-043F-49C6-85DB-A1B3DCA46CAC}"/>
              </a:ext>
            </a:extLst>
          </p:cNvPr>
          <p:cNvSpPr txBox="1"/>
          <p:nvPr/>
        </p:nvSpPr>
        <p:spPr>
          <a:xfrm>
            <a:off x="263671" y="769871"/>
            <a:ext cx="1508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PORTAL 1SPEKS</a:t>
            </a:r>
            <a:endParaRPr lang="en-MY" sz="1600" b="1" dirty="0"/>
          </a:p>
        </p:txBody>
      </p:sp>
      <p:sp>
        <p:nvSpPr>
          <p:cNvPr id="34" name="Right Arrow 32">
            <a:extLst>
              <a:ext uri="{FF2B5EF4-FFF2-40B4-BE49-F238E27FC236}">
                <a16:creationId xmlns:a16="http://schemas.microsoft.com/office/drawing/2014/main" xmlns="" id="{CC64C2C7-EAEF-4FF2-9095-506756DB1878}"/>
              </a:ext>
            </a:extLst>
          </p:cNvPr>
          <p:cNvSpPr/>
          <p:nvPr/>
        </p:nvSpPr>
        <p:spPr>
          <a:xfrm rot="3843967">
            <a:off x="1177275" y="1415538"/>
            <a:ext cx="397234" cy="34354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5" name="Rounded Rectangle 34"/>
          <p:cNvSpPr/>
          <p:nvPr/>
        </p:nvSpPr>
        <p:spPr>
          <a:xfrm>
            <a:off x="746921" y="6000768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INTERGRASI DALAMAN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196553" y="2854641"/>
            <a:ext cx="4250561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Arahan</a:t>
            </a:r>
            <a:r>
              <a:rPr lang="en-US" sz="1400" dirty="0"/>
              <a:t> </a:t>
            </a:r>
            <a:r>
              <a:rPr lang="en-US" sz="1400" dirty="0" err="1" smtClean="0"/>
              <a:t>Bayaran</a:t>
            </a:r>
            <a:r>
              <a:rPr lang="en-US" sz="1400" dirty="0" smtClean="0"/>
              <a:t>/AKB (</a:t>
            </a:r>
            <a:r>
              <a:rPr lang="en-US" sz="1400" dirty="0" err="1" smtClean="0"/>
              <a:t>perlu</a:t>
            </a:r>
            <a:r>
              <a:rPr lang="en-US" sz="1400" dirty="0" smtClean="0"/>
              <a:t> di </a:t>
            </a:r>
            <a:r>
              <a:rPr lang="en-US" sz="1400" dirty="0" err="1" smtClean="0"/>
              <a:t>aktifkan</a:t>
            </a:r>
            <a:r>
              <a:rPr lang="en-US" sz="1400" dirty="0" smtClean="0"/>
              <a:t>)</a:t>
            </a:r>
            <a:endParaRPr lang="en-MY" sz="1400" dirty="0"/>
          </a:p>
        </p:txBody>
      </p:sp>
    </p:spTree>
    <p:extLst>
      <p:ext uri="{BB962C8B-B14F-4D97-AF65-F5344CB8AC3E}">
        <p14:creationId xmlns:p14="http://schemas.microsoft.com/office/powerpoint/2010/main" val="1775430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000100" y="214291"/>
            <a:ext cx="7572428" cy="34807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PEROLEHAN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1283455" y="1781956"/>
            <a:ext cx="6858349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MODUL AP - PROSES PUKAL UDARA</a:t>
            </a:r>
            <a:endParaRPr lang="en-MY" b="1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2F173B9C-61E5-4F9F-8242-57E4D710E2C3}"/>
              </a:ext>
            </a:extLst>
          </p:cNvPr>
          <p:cNvSpPr/>
          <p:nvPr/>
        </p:nvSpPr>
        <p:spPr>
          <a:xfrm>
            <a:off x="742857" y="2639785"/>
            <a:ext cx="1643074" cy="50006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PENYEDIA</a:t>
            </a:r>
          </a:p>
          <a:p>
            <a:pPr algn="ctr"/>
            <a:r>
              <a:rPr lang="en-US" sz="1600" dirty="0"/>
              <a:t>(</a:t>
            </a:r>
            <a:r>
              <a:rPr lang="en-US" sz="1600" dirty="0" err="1"/>
              <a:t>rekod</a:t>
            </a:r>
            <a:r>
              <a:rPr lang="en-US" sz="1600" dirty="0"/>
              <a:t> </a:t>
            </a:r>
            <a:r>
              <a:rPr lang="en-US" sz="1600" dirty="0" err="1"/>
              <a:t>baru</a:t>
            </a:r>
            <a:r>
              <a:rPr lang="en-US" sz="1600" dirty="0"/>
              <a:t>)</a:t>
            </a:r>
            <a:endParaRPr lang="en-MY" sz="16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A0F4060D-8668-4FBE-ACD7-3094612D14E6}"/>
              </a:ext>
            </a:extLst>
          </p:cNvPr>
          <p:cNvSpPr/>
          <p:nvPr/>
        </p:nvSpPr>
        <p:spPr>
          <a:xfrm>
            <a:off x="2869719" y="2723290"/>
            <a:ext cx="1643074" cy="4046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PENYEMAK</a:t>
            </a:r>
            <a:endParaRPr lang="en-MY" sz="16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68687774-DD31-4CDD-BE0B-E3FF003A12FF}"/>
              </a:ext>
            </a:extLst>
          </p:cNvPr>
          <p:cNvSpPr txBox="1"/>
          <p:nvPr/>
        </p:nvSpPr>
        <p:spPr>
          <a:xfrm>
            <a:off x="713848" y="2248127"/>
            <a:ext cx="1643074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Pukal</a:t>
            </a:r>
            <a:r>
              <a:rPr lang="en-US" sz="1400" dirty="0"/>
              <a:t> - </a:t>
            </a:r>
            <a:r>
              <a:rPr lang="en-US" sz="1400" dirty="0" err="1"/>
              <a:t>Muat</a:t>
            </a:r>
            <a:r>
              <a:rPr lang="en-US" sz="1400" dirty="0"/>
              <a:t> </a:t>
            </a:r>
            <a:r>
              <a:rPr lang="en-US" sz="1400" dirty="0" err="1"/>
              <a:t>Turun</a:t>
            </a:r>
            <a:endParaRPr lang="en-MY" sz="1400" dirty="0"/>
          </a:p>
        </p:txBody>
      </p:sp>
      <p:sp>
        <p:nvSpPr>
          <p:cNvPr id="52" name="Right Arrow 49">
            <a:extLst>
              <a:ext uri="{FF2B5EF4-FFF2-40B4-BE49-F238E27FC236}">
                <a16:creationId xmlns:a16="http://schemas.microsoft.com/office/drawing/2014/main" xmlns="" id="{5D6B271A-401F-48BD-9AD7-767FE8A10BFC}"/>
              </a:ext>
            </a:extLst>
          </p:cNvPr>
          <p:cNvSpPr/>
          <p:nvPr/>
        </p:nvSpPr>
        <p:spPr>
          <a:xfrm>
            <a:off x="2428130" y="2831717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A67FDD63-14CE-43AC-993F-822111879B20}"/>
              </a:ext>
            </a:extLst>
          </p:cNvPr>
          <p:cNvSpPr/>
          <p:nvPr/>
        </p:nvSpPr>
        <p:spPr>
          <a:xfrm>
            <a:off x="5182517" y="2723289"/>
            <a:ext cx="1643074" cy="518763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PENYEDIA</a:t>
            </a:r>
          </a:p>
          <a:p>
            <a:pPr algn="ctr"/>
            <a:r>
              <a:rPr lang="en-US" sz="1600" dirty="0"/>
              <a:t>(Dashboard)</a:t>
            </a:r>
            <a:endParaRPr lang="en-MY" sz="1600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xmlns="" id="{441911B7-2398-4568-8464-8D5FD53A67A1}"/>
              </a:ext>
            </a:extLst>
          </p:cNvPr>
          <p:cNvSpPr/>
          <p:nvPr/>
        </p:nvSpPr>
        <p:spPr>
          <a:xfrm>
            <a:off x="7309379" y="2771505"/>
            <a:ext cx="1643074" cy="39846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PENYEMAK</a:t>
            </a:r>
            <a:endParaRPr lang="en-MY" sz="16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68BE3471-87C4-431F-87C5-D7322CF9ED4D}"/>
              </a:ext>
            </a:extLst>
          </p:cNvPr>
          <p:cNvSpPr txBox="1"/>
          <p:nvPr/>
        </p:nvSpPr>
        <p:spPr>
          <a:xfrm>
            <a:off x="4836950" y="2185028"/>
            <a:ext cx="2673429" cy="5232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Pukal</a:t>
            </a:r>
            <a:r>
              <a:rPr lang="en-US" sz="1400" dirty="0"/>
              <a:t>- Proses </a:t>
            </a:r>
            <a:r>
              <a:rPr lang="en-US" sz="1400" dirty="0" err="1"/>
              <a:t>Baucar</a:t>
            </a:r>
            <a:r>
              <a:rPr lang="en-US" sz="1400" dirty="0"/>
              <a:t> </a:t>
            </a:r>
            <a:r>
              <a:rPr lang="en-US" sz="1400" dirty="0" err="1"/>
              <a:t>Jurnal</a:t>
            </a:r>
            <a:r>
              <a:rPr lang="en-US" sz="1400" dirty="0"/>
              <a:t> Dan </a:t>
            </a:r>
            <a:r>
              <a:rPr lang="en-US" sz="1400" dirty="0" err="1"/>
              <a:t>Bayaran</a:t>
            </a:r>
            <a:endParaRPr lang="en-MY" sz="1400" dirty="0"/>
          </a:p>
        </p:txBody>
      </p:sp>
      <p:sp>
        <p:nvSpPr>
          <p:cNvPr id="57" name="Right Arrow 49">
            <a:extLst>
              <a:ext uri="{FF2B5EF4-FFF2-40B4-BE49-F238E27FC236}">
                <a16:creationId xmlns:a16="http://schemas.microsoft.com/office/drawing/2014/main" xmlns="" id="{B4B48DCB-DDC4-425C-9BAE-782CAC70D6EA}"/>
              </a:ext>
            </a:extLst>
          </p:cNvPr>
          <p:cNvSpPr/>
          <p:nvPr/>
        </p:nvSpPr>
        <p:spPr>
          <a:xfrm>
            <a:off x="4669060" y="2778187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8" name="Right Arrow 39">
            <a:extLst>
              <a:ext uri="{FF2B5EF4-FFF2-40B4-BE49-F238E27FC236}">
                <a16:creationId xmlns:a16="http://schemas.microsoft.com/office/drawing/2014/main" xmlns="" id="{1ACE2628-BEE0-432B-86D5-327EA587011F}"/>
              </a:ext>
            </a:extLst>
          </p:cNvPr>
          <p:cNvSpPr/>
          <p:nvPr/>
        </p:nvSpPr>
        <p:spPr>
          <a:xfrm>
            <a:off x="6925716" y="2859587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xmlns="" id="{C212DFF1-4754-4CE0-A490-3F10408E6746}"/>
              </a:ext>
            </a:extLst>
          </p:cNvPr>
          <p:cNvSpPr/>
          <p:nvPr/>
        </p:nvSpPr>
        <p:spPr>
          <a:xfrm>
            <a:off x="5818849" y="3894874"/>
            <a:ext cx="2010840" cy="360713"/>
          </a:xfrm>
          <a:prstGeom prst="ellipse">
            <a:avLst/>
          </a:prstGeom>
          <a:solidFill>
            <a:schemeClr val="accent6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b="1" dirty="0"/>
          </a:p>
          <a:p>
            <a:pPr algn="ctr"/>
            <a:r>
              <a:rPr lang="en-US" sz="1200" b="1" dirty="0"/>
              <a:t>MODUL LEJAR AM</a:t>
            </a:r>
          </a:p>
          <a:p>
            <a:pPr algn="ctr"/>
            <a:endParaRPr lang="en-MY" sz="1200" b="1" dirty="0"/>
          </a:p>
        </p:txBody>
      </p:sp>
      <p:sp>
        <p:nvSpPr>
          <p:cNvPr id="61" name="Right Arrow 39">
            <a:extLst>
              <a:ext uri="{FF2B5EF4-FFF2-40B4-BE49-F238E27FC236}">
                <a16:creationId xmlns:a16="http://schemas.microsoft.com/office/drawing/2014/main" xmlns="" id="{0F01F312-0690-4CAE-A838-BB0CFDE29FC2}"/>
              </a:ext>
            </a:extLst>
          </p:cNvPr>
          <p:cNvSpPr/>
          <p:nvPr/>
        </p:nvSpPr>
        <p:spPr>
          <a:xfrm rot="5400000">
            <a:off x="8029815" y="3709475"/>
            <a:ext cx="523221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B3867B31-07A7-4DE1-A116-E278A1EE3936}"/>
              </a:ext>
            </a:extLst>
          </p:cNvPr>
          <p:cNvSpPr txBox="1"/>
          <p:nvPr/>
        </p:nvSpPr>
        <p:spPr>
          <a:xfrm>
            <a:off x="7148314" y="5081485"/>
            <a:ext cx="1643074" cy="5232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Penyediaan</a:t>
            </a:r>
            <a:r>
              <a:rPr lang="en-US" sz="1400" dirty="0"/>
              <a:t> </a:t>
            </a:r>
            <a:r>
              <a:rPr lang="en-US" sz="1400" dirty="0" err="1"/>
              <a:t>Baucar</a:t>
            </a:r>
            <a:r>
              <a:rPr lang="en-US" sz="1400" dirty="0"/>
              <a:t> </a:t>
            </a:r>
            <a:r>
              <a:rPr lang="en-US" sz="1400" dirty="0" err="1"/>
              <a:t>Jurnal</a:t>
            </a:r>
            <a:r>
              <a:rPr lang="en-US" sz="1400" dirty="0"/>
              <a:t> </a:t>
            </a:r>
            <a:r>
              <a:rPr lang="en-US" sz="1400" dirty="0" err="1"/>
              <a:t>Pelarasan</a:t>
            </a:r>
            <a:r>
              <a:rPr lang="en-US" sz="1400" dirty="0"/>
              <a:t> BN</a:t>
            </a:r>
            <a:endParaRPr lang="en-MY" sz="14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0D6AF77E-2159-4410-82D4-3F0A037B15E6}"/>
              </a:ext>
            </a:extLst>
          </p:cNvPr>
          <p:cNvSpPr txBox="1"/>
          <p:nvPr/>
        </p:nvSpPr>
        <p:spPr>
          <a:xfrm>
            <a:off x="2711535" y="5075668"/>
            <a:ext cx="1668475" cy="5232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Baucer</a:t>
            </a:r>
            <a:r>
              <a:rPr lang="en-US" sz="1400" dirty="0"/>
              <a:t> </a:t>
            </a:r>
            <a:r>
              <a:rPr lang="en-US" sz="1400" dirty="0" err="1"/>
              <a:t>Bayaran</a:t>
            </a:r>
            <a:r>
              <a:rPr lang="en-US" sz="1400" dirty="0"/>
              <a:t> - </a:t>
            </a:r>
            <a:r>
              <a:rPr lang="en-US" sz="1400" dirty="0" err="1"/>
              <a:t>Agensi</a:t>
            </a:r>
            <a:r>
              <a:rPr lang="en-US" sz="1400" dirty="0"/>
              <a:t> </a:t>
            </a:r>
            <a:r>
              <a:rPr lang="en-US" sz="1400" dirty="0" err="1"/>
              <a:t>Luar</a:t>
            </a:r>
            <a:endParaRPr lang="en-MY" sz="1400" dirty="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xmlns="" id="{0248966E-B742-49B9-86A5-BC947C2AFD17}"/>
              </a:ext>
            </a:extLst>
          </p:cNvPr>
          <p:cNvSpPr/>
          <p:nvPr/>
        </p:nvSpPr>
        <p:spPr>
          <a:xfrm>
            <a:off x="221215" y="3870965"/>
            <a:ext cx="1880492" cy="485473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PENGURUSAN TUNAI</a:t>
            </a:r>
            <a:endParaRPr lang="en-MY" sz="1200" b="1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xmlns="" id="{67202DE5-A286-40F6-B60B-566C0C1633DE}"/>
              </a:ext>
            </a:extLst>
          </p:cNvPr>
          <p:cNvSpPr/>
          <p:nvPr/>
        </p:nvSpPr>
        <p:spPr>
          <a:xfrm>
            <a:off x="415851" y="4432964"/>
            <a:ext cx="1428760" cy="42862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PELULUS</a:t>
            </a:r>
          </a:p>
        </p:txBody>
      </p:sp>
      <p:sp>
        <p:nvSpPr>
          <p:cNvPr id="73" name="Rounded Rectangle 46">
            <a:extLst>
              <a:ext uri="{FF2B5EF4-FFF2-40B4-BE49-F238E27FC236}">
                <a16:creationId xmlns:a16="http://schemas.microsoft.com/office/drawing/2014/main" xmlns="" id="{28B59934-4103-446B-9E7D-52CC8FAA2725}"/>
              </a:ext>
            </a:extLst>
          </p:cNvPr>
          <p:cNvSpPr/>
          <p:nvPr/>
        </p:nvSpPr>
        <p:spPr>
          <a:xfrm>
            <a:off x="483228" y="5017572"/>
            <a:ext cx="1214446" cy="409098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POSTING </a:t>
            </a:r>
          </a:p>
          <a:p>
            <a:pPr algn="ctr"/>
            <a:r>
              <a:rPr lang="en-US" sz="1100" b="1" dirty="0">
                <a:solidFill>
                  <a:schemeClr val="bg1"/>
                </a:solidFill>
              </a:rPr>
              <a:t>CETAK EFT</a:t>
            </a:r>
            <a:endParaRPr lang="en-MY" sz="1100" b="1" dirty="0">
              <a:solidFill>
                <a:schemeClr val="bg1"/>
              </a:solidFill>
            </a:endParaRPr>
          </a:p>
        </p:txBody>
      </p:sp>
      <p:sp>
        <p:nvSpPr>
          <p:cNvPr id="75" name="Right Arrow 49">
            <a:extLst>
              <a:ext uri="{FF2B5EF4-FFF2-40B4-BE49-F238E27FC236}">
                <a16:creationId xmlns:a16="http://schemas.microsoft.com/office/drawing/2014/main" xmlns="" id="{02760152-A13F-4ED1-A03E-85E3B3D01FB7}"/>
              </a:ext>
            </a:extLst>
          </p:cNvPr>
          <p:cNvSpPr/>
          <p:nvPr/>
        </p:nvSpPr>
        <p:spPr>
          <a:xfrm rot="10800000">
            <a:off x="2147786" y="4318746"/>
            <a:ext cx="410710" cy="330401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B7397F7D-77F1-4648-A81C-342C0424136A}"/>
              </a:ext>
            </a:extLst>
          </p:cNvPr>
          <p:cNvSpPr/>
          <p:nvPr/>
        </p:nvSpPr>
        <p:spPr>
          <a:xfrm>
            <a:off x="2676321" y="4340656"/>
            <a:ext cx="1643074" cy="398462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PELULUS</a:t>
            </a:r>
            <a:endParaRPr lang="en-MY" sz="1600" dirty="0"/>
          </a:p>
        </p:txBody>
      </p:sp>
      <p:sp>
        <p:nvSpPr>
          <p:cNvPr id="78" name="Right Arrow 49">
            <a:extLst>
              <a:ext uri="{FF2B5EF4-FFF2-40B4-BE49-F238E27FC236}">
                <a16:creationId xmlns:a16="http://schemas.microsoft.com/office/drawing/2014/main" xmlns="" id="{1F3345FD-4E00-424E-A8A5-612A86420C7E}"/>
              </a:ext>
            </a:extLst>
          </p:cNvPr>
          <p:cNvSpPr/>
          <p:nvPr/>
        </p:nvSpPr>
        <p:spPr>
          <a:xfrm rot="10800000">
            <a:off x="6791655" y="4372259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F9E3DED6-5BD6-45C5-8728-976169CE5AA3}"/>
              </a:ext>
            </a:extLst>
          </p:cNvPr>
          <p:cNvSpPr txBox="1"/>
          <p:nvPr/>
        </p:nvSpPr>
        <p:spPr>
          <a:xfrm>
            <a:off x="2127679" y="5747591"/>
            <a:ext cx="1668475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Pukal</a:t>
            </a:r>
            <a:r>
              <a:rPr lang="en-US" sz="1400" dirty="0"/>
              <a:t> Outgoing</a:t>
            </a:r>
            <a:endParaRPr lang="en-MY" sz="1400"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xmlns="" id="{8162C1BA-1E2B-47C1-BA36-72C5D3D65EDB}"/>
              </a:ext>
            </a:extLst>
          </p:cNvPr>
          <p:cNvSpPr/>
          <p:nvPr/>
        </p:nvSpPr>
        <p:spPr>
          <a:xfrm>
            <a:off x="2191471" y="6124230"/>
            <a:ext cx="1643074" cy="50006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PENYEDIA</a:t>
            </a:r>
          </a:p>
          <a:p>
            <a:pPr algn="ctr"/>
            <a:r>
              <a:rPr lang="en-US" sz="1600" dirty="0"/>
              <a:t>(</a:t>
            </a:r>
            <a:r>
              <a:rPr lang="en-US" sz="1600" dirty="0" err="1"/>
              <a:t>rekod</a:t>
            </a:r>
            <a:r>
              <a:rPr lang="en-US" sz="1600" dirty="0"/>
              <a:t> </a:t>
            </a:r>
            <a:r>
              <a:rPr lang="en-US" sz="1600" dirty="0" err="1"/>
              <a:t>baru</a:t>
            </a:r>
            <a:r>
              <a:rPr lang="en-US" sz="1600" dirty="0"/>
              <a:t>)</a:t>
            </a:r>
            <a:endParaRPr lang="en-MY" sz="1600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xmlns="" id="{23C41FD0-2660-4224-90C8-9D4E1C75B17A}"/>
              </a:ext>
            </a:extLst>
          </p:cNvPr>
          <p:cNvSpPr/>
          <p:nvPr/>
        </p:nvSpPr>
        <p:spPr>
          <a:xfrm>
            <a:off x="4531031" y="6156036"/>
            <a:ext cx="1643074" cy="4046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PENYEMAK</a:t>
            </a:r>
            <a:endParaRPr lang="en-MY" sz="1600" dirty="0"/>
          </a:p>
        </p:txBody>
      </p:sp>
      <p:sp>
        <p:nvSpPr>
          <p:cNvPr id="84" name="Right Arrow 49">
            <a:extLst>
              <a:ext uri="{FF2B5EF4-FFF2-40B4-BE49-F238E27FC236}">
                <a16:creationId xmlns:a16="http://schemas.microsoft.com/office/drawing/2014/main" xmlns="" id="{3912AA4E-C6DB-4124-A63B-30AA744BB79B}"/>
              </a:ext>
            </a:extLst>
          </p:cNvPr>
          <p:cNvSpPr/>
          <p:nvPr/>
        </p:nvSpPr>
        <p:spPr>
          <a:xfrm>
            <a:off x="3972761" y="6188792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xmlns="" id="{8FFE86B8-3656-4424-9DCF-0C63153930D3}"/>
              </a:ext>
            </a:extLst>
          </p:cNvPr>
          <p:cNvSpPr/>
          <p:nvPr/>
        </p:nvSpPr>
        <p:spPr>
          <a:xfrm>
            <a:off x="6919146" y="6129324"/>
            <a:ext cx="1643074" cy="40468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PELULUS</a:t>
            </a:r>
            <a:endParaRPr lang="en-MY" sz="1600" dirty="0"/>
          </a:p>
        </p:txBody>
      </p:sp>
      <p:sp>
        <p:nvSpPr>
          <p:cNvPr id="86" name="Right Arrow 49">
            <a:extLst>
              <a:ext uri="{FF2B5EF4-FFF2-40B4-BE49-F238E27FC236}">
                <a16:creationId xmlns:a16="http://schemas.microsoft.com/office/drawing/2014/main" xmlns="" id="{6B2E83EC-96D0-4A87-A006-3EB27CD14214}"/>
              </a:ext>
            </a:extLst>
          </p:cNvPr>
          <p:cNvSpPr/>
          <p:nvPr/>
        </p:nvSpPr>
        <p:spPr>
          <a:xfrm>
            <a:off x="6375185" y="6188792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EEB0E38-6751-45F9-8387-90E48621C2B8}"/>
              </a:ext>
            </a:extLst>
          </p:cNvPr>
          <p:cNvSpPr txBox="1"/>
          <p:nvPr/>
        </p:nvSpPr>
        <p:spPr>
          <a:xfrm>
            <a:off x="857143" y="3174315"/>
            <a:ext cx="1356485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SEMAK/TOLAK</a:t>
            </a:r>
            <a:endParaRPr lang="en-MY" sz="1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EF5374D2-4FD7-4EFD-934A-59C373FB3AD9}"/>
              </a:ext>
            </a:extLst>
          </p:cNvPr>
          <p:cNvSpPr txBox="1"/>
          <p:nvPr/>
        </p:nvSpPr>
        <p:spPr>
          <a:xfrm>
            <a:off x="3121316" y="3183149"/>
            <a:ext cx="1356485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SAH/TOLAK</a:t>
            </a:r>
            <a:endParaRPr lang="en-MY" sz="1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A987C79-01C0-4E70-B1F6-5935BF51724C}"/>
              </a:ext>
            </a:extLst>
          </p:cNvPr>
          <p:cNvSpPr txBox="1"/>
          <p:nvPr/>
        </p:nvSpPr>
        <p:spPr>
          <a:xfrm>
            <a:off x="5522437" y="3282870"/>
            <a:ext cx="1218913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SAH SIMPAN</a:t>
            </a:r>
            <a:endParaRPr lang="en-MY" sz="1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D9513D7E-EBC3-46D9-BF91-EAB49A31064F}"/>
              </a:ext>
            </a:extLst>
          </p:cNvPr>
          <p:cNvSpPr txBox="1"/>
          <p:nvPr/>
        </p:nvSpPr>
        <p:spPr>
          <a:xfrm>
            <a:off x="7604395" y="3173471"/>
            <a:ext cx="1186993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SEMAK</a:t>
            </a:r>
            <a:endParaRPr lang="en-MY" sz="1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2139BC63-0815-4F08-B1D0-51DE2D39C1C3}"/>
              </a:ext>
            </a:extLst>
          </p:cNvPr>
          <p:cNvSpPr/>
          <p:nvPr/>
        </p:nvSpPr>
        <p:spPr>
          <a:xfrm>
            <a:off x="7174582" y="4336532"/>
            <a:ext cx="1643074" cy="33132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  <a:p>
            <a:pPr algn="ctr"/>
            <a:r>
              <a:rPr lang="en-US" sz="1600" dirty="0"/>
              <a:t>BN PENYEMAK</a:t>
            </a:r>
          </a:p>
          <a:p>
            <a:pPr algn="ctr"/>
            <a:endParaRPr lang="en-MY" sz="16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D4851937-1D79-436A-96E0-20153331175D}"/>
              </a:ext>
            </a:extLst>
          </p:cNvPr>
          <p:cNvSpPr txBox="1"/>
          <p:nvPr/>
        </p:nvSpPr>
        <p:spPr>
          <a:xfrm>
            <a:off x="7385535" y="4727633"/>
            <a:ext cx="1186993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SEMAK</a:t>
            </a:r>
            <a:endParaRPr lang="en-MY" sz="1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7CA6AD77-64A6-4FED-820C-7941EBC54171}"/>
              </a:ext>
            </a:extLst>
          </p:cNvPr>
          <p:cNvSpPr/>
          <p:nvPr/>
        </p:nvSpPr>
        <p:spPr>
          <a:xfrm>
            <a:off x="5026250" y="4369889"/>
            <a:ext cx="1643074" cy="33132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  <a:p>
            <a:pPr algn="ctr"/>
            <a:r>
              <a:rPr lang="en-US" sz="1600" dirty="0"/>
              <a:t>BN PELULUS</a:t>
            </a:r>
          </a:p>
          <a:p>
            <a:pPr algn="ctr"/>
            <a:endParaRPr lang="en-MY" sz="16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ED1648FC-DDC9-4409-AECE-540C4546982D}"/>
              </a:ext>
            </a:extLst>
          </p:cNvPr>
          <p:cNvSpPr txBox="1"/>
          <p:nvPr/>
        </p:nvSpPr>
        <p:spPr>
          <a:xfrm>
            <a:off x="5297303" y="4759088"/>
            <a:ext cx="1186993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LULUS</a:t>
            </a:r>
            <a:endParaRPr lang="en-MY" sz="1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ight Arrow 49">
            <a:extLst>
              <a:ext uri="{FF2B5EF4-FFF2-40B4-BE49-F238E27FC236}">
                <a16:creationId xmlns:a16="http://schemas.microsoft.com/office/drawing/2014/main" xmlns="" id="{D909B31F-3C39-4268-9516-57E8C06CE6F6}"/>
              </a:ext>
            </a:extLst>
          </p:cNvPr>
          <p:cNvSpPr/>
          <p:nvPr/>
        </p:nvSpPr>
        <p:spPr>
          <a:xfrm rot="10800000">
            <a:off x="4444507" y="4401970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3AE539AD-C53E-4ABD-B96D-7CCE77AD47CA}"/>
              </a:ext>
            </a:extLst>
          </p:cNvPr>
          <p:cNvSpPr txBox="1"/>
          <p:nvPr/>
        </p:nvSpPr>
        <p:spPr>
          <a:xfrm>
            <a:off x="2904361" y="4757490"/>
            <a:ext cx="1186993" cy="30777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Calibri" panose="020F0502020204030204" pitchFamily="34" charset="0"/>
                <a:cs typeface="Arial" panose="020B0604020202020204" pitchFamily="34" charset="0"/>
              </a:rPr>
              <a:t>LULUS</a:t>
            </a:r>
            <a:endParaRPr lang="en-MY" sz="1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2CCB1969-4368-4C6C-A1AC-4E1EDA2CCED0}"/>
              </a:ext>
            </a:extLst>
          </p:cNvPr>
          <p:cNvSpPr/>
          <p:nvPr/>
        </p:nvSpPr>
        <p:spPr>
          <a:xfrm>
            <a:off x="4836950" y="3690838"/>
            <a:ext cx="4064461" cy="1891028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06259DD4-67D3-44B8-8B11-42205DEF295A}"/>
              </a:ext>
            </a:extLst>
          </p:cNvPr>
          <p:cNvSpPr/>
          <p:nvPr/>
        </p:nvSpPr>
        <p:spPr>
          <a:xfrm>
            <a:off x="107504" y="3645005"/>
            <a:ext cx="2045454" cy="1997865"/>
          </a:xfrm>
          <a:prstGeom prst="roundRect">
            <a:avLst/>
          </a:prstGeom>
          <a:noFill/>
          <a:ln w="34925"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A75CADB8-773C-4AFF-8F06-E19CC368CB3E}"/>
              </a:ext>
            </a:extLst>
          </p:cNvPr>
          <p:cNvSpPr txBox="1"/>
          <p:nvPr/>
        </p:nvSpPr>
        <p:spPr>
          <a:xfrm>
            <a:off x="1283455" y="599296"/>
            <a:ext cx="6858349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33CC">
                <a:alpha val="94000"/>
              </a:srgb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WARAN UDARA AUTO PUKAL</a:t>
            </a:r>
            <a:endParaRPr lang="en-MY" sz="1600" b="1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CB66791A-F9E5-4D87-9539-35F61C325263}"/>
              </a:ext>
            </a:extLst>
          </p:cNvPr>
          <p:cNvSpPr/>
          <p:nvPr/>
        </p:nvSpPr>
        <p:spPr>
          <a:xfrm>
            <a:off x="1283455" y="1022315"/>
            <a:ext cx="1678461" cy="356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3EF1A866-A1AD-4608-ABA6-30DFF590DECF}"/>
              </a:ext>
            </a:extLst>
          </p:cNvPr>
          <p:cNvSpPr/>
          <p:nvPr/>
        </p:nvSpPr>
        <p:spPr>
          <a:xfrm>
            <a:off x="3879363" y="1054374"/>
            <a:ext cx="1643074" cy="324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  <a:endParaRPr lang="en-MY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30086BE6-D330-450B-956D-3ADED947F019}"/>
              </a:ext>
            </a:extLst>
          </p:cNvPr>
          <p:cNvSpPr/>
          <p:nvPr/>
        </p:nvSpPr>
        <p:spPr>
          <a:xfrm>
            <a:off x="6326777" y="1043724"/>
            <a:ext cx="1643074" cy="3353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</p:txBody>
      </p:sp>
      <p:sp>
        <p:nvSpPr>
          <p:cNvPr id="46" name="Rounded Rectangle 9">
            <a:extLst>
              <a:ext uri="{FF2B5EF4-FFF2-40B4-BE49-F238E27FC236}">
                <a16:creationId xmlns:a16="http://schemas.microsoft.com/office/drawing/2014/main" xmlns="" id="{BF1B8E3A-270C-4123-A324-227A0B78E99E}"/>
              </a:ext>
            </a:extLst>
          </p:cNvPr>
          <p:cNvSpPr/>
          <p:nvPr/>
        </p:nvSpPr>
        <p:spPr>
          <a:xfrm>
            <a:off x="6587377" y="1384975"/>
            <a:ext cx="1214446" cy="36324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WARAN UDARA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16A8501-533E-4DF3-A0CF-0A293DA23A71}"/>
              </a:ext>
            </a:extLst>
          </p:cNvPr>
          <p:cNvSpPr/>
          <p:nvPr/>
        </p:nvSpPr>
        <p:spPr>
          <a:xfrm>
            <a:off x="1423471" y="1419677"/>
            <a:ext cx="1252520" cy="307777"/>
          </a:xfrm>
          <a:prstGeom prst="rect">
            <a:avLst/>
          </a:prstGeom>
          <a:solidFill>
            <a:schemeClr val="accent3"/>
          </a:solidFill>
          <a:ln w="25400">
            <a:solidFill>
              <a:schemeClr val="accent1">
                <a:shade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REKOD BARU</a:t>
            </a:r>
            <a:endParaRPr lang="en-MY" sz="1400" dirty="0"/>
          </a:p>
        </p:txBody>
      </p:sp>
      <p:sp>
        <p:nvSpPr>
          <p:cNvPr id="48" name="Right Arrow 29">
            <a:extLst>
              <a:ext uri="{FF2B5EF4-FFF2-40B4-BE49-F238E27FC236}">
                <a16:creationId xmlns:a16="http://schemas.microsoft.com/office/drawing/2014/main" xmlns="" id="{453EBF57-ABFF-4F02-B3D9-21488FEB74A8}"/>
              </a:ext>
            </a:extLst>
          </p:cNvPr>
          <p:cNvSpPr/>
          <p:nvPr/>
        </p:nvSpPr>
        <p:spPr>
          <a:xfrm>
            <a:off x="3129049" y="1072088"/>
            <a:ext cx="470073" cy="33746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0" name="Right Arrow 29">
            <a:extLst>
              <a:ext uri="{FF2B5EF4-FFF2-40B4-BE49-F238E27FC236}">
                <a16:creationId xmlns:a16="http://schemas.microsoft.com/office/drawing/2014/main" xmlns="" id="{6502E942-0C6F-4991-94F7-363B7A7AC0B2}"/>
              </a:ext>
            </a:extLst>
          </p:cNvPr>
          <p:cNvSpPr/>
          <p:nvPr/>
        </p:nvSpPr>
        <p:spPr>
          <a:xfrm>
            <a:off x="5705118" y="1042732"/>
            <a:ext cx="470073" cy="33746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72FFE067-65E9-41EC-84CA-0B2D12119DB7}"/>
              </a:ext>
            </a:extLst>
          </p:cNvPr>
          <p:cNvSpPr/>
          <p:nvPr/>
        </p:nvSpPr>
        <p:spPr>
          <a:xfrm>
            <a:off x="2602182" y="3645005"/>
            <a:ext cx="1842324" cy="1959700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xmlns="" id="{FB13DCC4-EF0B-4FD1-AF3B-08732741F5DE}"/>
              </a:ext>
            </a:extLst>
          </p:cNvPr>
          <p:cNvSpPr/>
          <p:nvPr/>
        </p:nvSpPr>
        <p:spPr>
          <a:xfrm>
            <a:off x="2617787" y="3786477"/>
            <a:ext cx="1762223" cy="462806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AKAUN BELUM BAYAR</a:t>
            </a:r>
            <a:endParaRPr lang="en-MY" sz="1200" b="1" dirty="0"/>
          </a:p>
        </p:txBody>
      </p:sp>
      <p:sp>
        <p:nvSpPr>
          <p:cNvPr id="8" name="Arrow: Bent-Up 7">
            <a:extLst>
              <a:ext uri="{FF2B5EF4-FFF2-40B4-BE49-F238E27FC236}">
                <a16:creationId xmlns:a16="http://schemas.microsoft.com/office/drawing/2014/main" xmlns="" id="{B0F1366E-FC9A-4D4F-9987-4881DA6C52DD}"/>
              </a:ext>
            </a:extLst>
          </p:cNvPr>
          <p:cNvSpPr/>
          <p:nvPr/>
        </p:nvSpPr>
        <p:spPr>
          <a:xfrm rot="5400000">
            <a:off x="1274907" y="5733926"/>
            <a:ext cx="860708" cy="792891"/>
          </a:xfrm>
          <a:prstGeom prst="bentUpArrow">
            <a:avLst>
              <a:gd name="adj1" fmla="val 25000"/>
              <a:gd name="adj2" fmla="val 25000"/>
              <a:gd name="adj3" fmla="val 23169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39470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00232" y="357166"/>
            <a:ext cx="5357850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PEROLEHAN</a:t>
            </a:r>
            <a:endParaRPr lang="en-MY" dirty="0"/>
          </a:p>
        </p:txBody>
      </p:sp>
      <p:sp>
        <p:nvSpPr>
          <p:cNvPr id="5" name="TextBox 4"/>
          <p:cNvSpPr txBox="1"/>
          <p:nvPr/>
        </p:nvSpPr>
        <p:spPr>
          <a:xfrm>
            <a:off x="4786314" y="2928933"/>
            <a:ext cx="214314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err="1"/>
              <a:t>Kemasukan</a:t>
            </a:r>
            <a:r>
              <a:rPr lang="en-US" sz="1400" dirty="0"/>
              <a:t> </a:t>
            </a:r>
            <a:r>
              <a:rPr lang="en-US" sz="1400" dirty="0" err="1"/>
              <a:t>Terima</a:t>
            </a:r>
            <a:r>
              <a:rPr lang="en-US" sz="1400" dirty="0"/>
              <a:t> </a:t>
            </a:r>
            <a:r>
              <a:rPr lang="en-US" sz="1400" dirty="0" err="1"/>
              <a:t>Barang</a:t>
            </a:r>
            <a:endParaRPr lang="en-MY" sz="1400" dirty="0"/>
          </a:p>
        </p:txBody>
      </p:sp>
      <p:sp>
        <p:nvSpPr>
          <p:cNvPr id="6" name="Rectangle 5"/>
          <p:cNvSpPr/>
          <p:nvPr/>
        </p:nvSpPr>
        <p:spPr>
          <a:xfrm>
            <a:off x="500034" y="1928802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rekod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)</a:t>
            </a:r>
            <a:endParaRPr lang="en-MY" dirty="0"/>
          </a:p>
        </p:txBody>
      </p:sp>
      <p:sp>
        <p:nvSpPr>
          <p:cNvPr id="7" name="Rectangle 6"/>
          <p:cNvSpPr/>
          <p:nvPr/>
        </p:nvSpPr>
        <p:spPr>
          <a:xfrm>
            <a:off x="2714612" y="1928802"/>
            <a:ext cx="1643074" cy="64294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PENGESAH</a:t>
            </a:r>
          </a:p>
          <a:p>
            <a:pPr algn="ctr"/>
            <a:r>
              <a:rPr lang="en-US" dirty="0"/>
              <a:t>(checkers)</a:t>
            </a:r>
            <a:endParaRPr lang="en-MY" dirty="0"/>
          </a:p>
        </p:txBody>
      </p:sp>
      <p:sp>
        <p:nvSpPr>
          <p:cNvPr id="8" name="Rectangle 7"/>
          <p:cNvSpPr/>
          <p:nvPr/>
        </p:nvSpPr>
        <p:spPr>
          <a:xfrm>
            <a:off x="4929190" y="1928802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  <a:endParaRPr lang="en-MY" dirty="0"/>
          </a:p>
        </p:txBody>
      </p:sp>
      <p:sp>
        <p:nvSpPr>
          <p:cNvPr id="10" name="Rounded Rectangle 9"/>
          <p:cNvSpPr/>
          <p:nvPr/>
        </p:nvSpPr>
        <p:spPr>
          <a:xfrm>
            <a:off x="7572396" y="2868509"/>
            <a:ext cx="1214446" cy="57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PESANAN TEMPATAN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286644" y="2000240"/>
            <a:ext cx="164307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572396" y="2522032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964909" y="3272430"/>
            <a:ext cx="1857388" cy="78581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PENYEDIA</a:t>
            </a:r>
          </a:p>
          <a:p>
            <a:pPr algn="ctr"/>
            <a:r>
              <a:rPr lang="en-US" sz="1600" dirty="0"/>
              <a:t>(unit </a:t>
            </a:r>
            <a:r>
              <a:rPr lang="en-US" sz="1600" dirty="0" err="1"/>
              <a:t>stor</a:t>
            </a:r>
            <a:r>
              <a:rPr lang="en-US" sz="1600" dirty="0"/>
              <a:t>)</a:t>
            </a:r>
          </a:p>
          <a:p>
            <a:pPr algn="ctr"/>
            <a:r>
              <a:rPr lang="en-US" sz="1600" dirty="0" err="1"/>
              <a:t>Rekod</a:t>
            </a:r>
            <a:r>
              <a:rPr lang="en-US" sz="1600" dirty="0"/>
              <a:t> </a:t>
            </a:r>
            <a:r>
              <a:rPr lang="en-US" sz="1600" dirty="0" err="1"/>
              <a:t>baru</a:t>
            </a:r>
            <a:endParaRPr lang="en-US" sz="1600" dirty="0"/>
          </a:p>
        </p:txBody>
      </p:sp>
      <p:sp>
        <p:nvSpPr>
          <p:cNvPr id="14" name="Rectangle 13"/>
          <p:cNvSpPr/>
          <p:nvPr/>
        </p:nvSpPr>
        <p:spPr>
          <a:xfrm>
            <a:off x="428596" y="3500438"/>
            <a:ext cx="164307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PENYEMAK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571736" y="3429000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rekod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)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2000232" y="1142984"/>
            <a:ext cx="53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INDEN KERJA/PESANAN TEMPATAN AUTO</a:t>
            </a:r>
            <a:endParaRPr lang="en-MY" dirty="0"/>
          </a:p>
        </p:txBody>
      </p:sp>
      <p:sp>
        <p:nvSpPr>
          <p:cNvPr id="17" name="TextBox 16"/>
          <p:cNvSpPr txBox="1"/>
          <p:nvPr/>
        </p:nvSpPr>
        <p:spPr>
          <a:xfrm>
            <a:off x="1000100" y="3000373"/>
            <a:ext cx="2428892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Arahan</a:t>
            </a:r>
            <a:r>
              <a:rPr lang="en-US" sz="1400" dirty="0"/>
              <a:t> </a:t>
            </a:r>
            <a:r>
              <a:rPr lang="en-US" sz="1400" dirty="0" err="1"/>
              <a:t>Bayaran</a:t>
            </a:r>
            <a:endParaRPr lang="en-MY" sz="1400" dirty="0"/>
          </a:p>
        </p:txBody>
      </p:sp>
      <p:sp>
        <p:nvSpPr>
          <p:cNvPr id="18" name="Rectangle 17"/>
          <p:cNvSpPr/>
          <p:nvPr/>
        </p:nvSpPr>
        <p:spPr>
          <a:xfrm>
            <a:off x="500034" y="5126260"/>
            <a:ext cx="1428760" cy="4286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</a:p>
        </p:txBody>
      </p:sp>
      <p:sp>
        <p:nvSpPr>
          <p:cNvPr id="19" name="Oval 18"/>
          <p:cNvSpPr/>
          <p:nvPr/>
        </p:nvSpPr>
        <p:spPr>
          <a:xfrm>
            <a:off x="357158" y="4429132"/>
            <a:ext cx="1714512" cy="642942"/>
          </a:xfrm>
          <a:prstGeom prst="ellipse">
            <a:avLst/>
          </a:prstGeom>
          <a:solidFill>
            <a:schemeClr val="accent6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AKAUN BELUM BAYAR</a:t>
            </a:r>
            <a:endParaRPr lang="en-MY" sz="12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715140" y="5931760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BAUCER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25658" y="5600448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3500430" y="4500570"/>
            <a:ext cx="1714512" cy="64294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PENGURUSAN TUNAI</a:t>
            </a:r>
            <a:endParaRPr lang="en-MY" sz="1200" b="1" dirty="0"/>
          </a:p>
        </p:txBody>
      </p:sp>
      <p:sp>
        <p:nvSpPr>
          <p:cNvPr id="24" name="Rectangle 23"/>
          <p:cNvSpPr/>
          <p:nvPr/>
        </p:nvSpPr>
        <p:spPr>
          <a:xfrm>
            <a:off x="3643306" y="5214950"/>
            <a:ext cx="1428760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PELULUS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714744" y="5786454"/>
            <a:ext cx="1214446" cy="35719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POSTING 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EFT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6429388" y="4429132"/>
            <a:ext cx="1714512" cy="642942"/>
          </a:xfrm>
          <a:prstGeom prst="ellipse">
            <a:avLst/>
          </a:prstGeom>
          <a:solidFill>
            <a:schemeClr val="accent6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AKAUN BELUM BAYAR</a:t>
            </a:r>
            <a:endParaRPr lang="en-MY" sz="1200" b="1" dirty="0"/>
          </a:p>
        </p:txBody>
      </p:sp>
      <p:sp>
        <p:nvSpPr>
          <p:cNvPr id="27" name="Rectangle 26"/>
          <p:cNvSpPr/>
          <p:nvPr/>
        </p:nvSpPr>
        <p:spPr>
          <a:xfrm>
            <a:off x="6500826" y="5143512"/>
            <a:ext cx="1714512" cy="4286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715140" y="5617700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611560" y="6360388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BAUCER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30" name="Right Arrow 29"/>
          <p:cNvSpPr/>
          <p:nvPr/>
        </p:nvSpPr>
        <p:spPr>
          <a:xfrm>
            <a:off x="2285984" y="2071678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1" name="Right Arrow 30"/>
          <p:cNvSpPr/>
          <p:nvPr/>
        </p:nvSpPr>
        <p:spPr>
          <a:xfrm>
            <a:off x="4429124" y="2143116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2" name="Right Arrow 31"/>
          <p:cNvSpPr/>
          <p:nvPr/>
        </p:nvSpPr>
        <p:spPr>
          <a:xfrm>
            <a:off x="6715140" y="2071678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4" name="Right Arrow 33"/>
          <p:cNvSpPr/>
          <p:nvPr/>
        </p:nvSpPr>
        <p:spPr>
          <a:xfrm rot="10800000">
            <a:off x="4357687" y="3579917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7" name="Right Arrow 36"/>
          <p:cNvSpPr/>
          <p:nvPr/>
        </p:nvSpPr>
        <p:spPr>
          <a:xfrm rot="5572820">
            <a:off x="1093646" y="4066661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9" name="Right Arrow 38"/>
          <p:cNvSpPr/>
          <p:nvPr/>
        </p:nvSpPr>
        <p:spPr>
          <a:xfrm>
            <a:off x="2357422" y="4500570"/>
            <a:ext cx="714380" cy="35719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0" name="Right Arrow 39"/>
          <p:cNvSpPr/>
          <p:nvPr/>
        </p:nvSpPr>
        <p:spPr>
          <a:xfrm>
            <a:off x="5500694" y="4572008"/>
            <a:ext cx="642942" cy="35719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xmlns="" id="{54C1C305-909F-4168-88BB-9B00D98D6EBE}"/>
              </a:ext>
            </a:extLst>
          </p:cNvPr>
          <p:cNvSpPr/>
          <p:nvPr/>
        </p:nvSpPr>
        <p:spPr>
          <a:xfrm rot="9194723">
            <a:off x="6816306" y="3284491"/>
            <a:ext cx="726358" cy="20588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xmlns="" id="{6EBA89D3-238E-4358-8E85-3FD7CFA3153C}"/>
              </a:ext>
            </a:extLst>
          </p:cNvPr>
          <p:cNvSpPr/>
          <p:nvPr/>
        </p:nvSpPr>
        <p:spPr>
          <a:xfrm rot="1330373" flipV="1">
            <a:off x="6975443" y="3751758"/>
            <a:ext cx="512540" cy="278501"/>
          </a:xfrm>
          <a:prstGeom prst="rightArrow">
            <a:avLst/>
          </a:prstGeom>
          <a:noFill/>
          <a:ln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prstDash val="lg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C5F3D884-28F4-4334-983D-F3B36174B6DC}"/>
              </a:ext>
            </a:extLst>
          </p:cNvPr>
          <p:cNvSpPr txBox="1"/>
          <p:nvPr/>
        </p:nvSpPr>
        <p:spPr>
          <a:xfrm>
            <a:off x="7594662" y="3690740"/>
            <a:ext cx="1457041" cy="3097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err="1"/>
              <a:t>Batal</a:t>
            </a:r>
            <a:r>
              <a:rPr lang="en-US" sz="1400" dirty="0"/>
              <a:t> </a:t>
            </a:r>
            <a:r>
              <a:rPr lang="en-US" sz="1400" dirty="0" err="1"/>
              <a:t>Terimaan</a:t>
            </a:r>
            <a:endParaRPr lang="en-MY" sz="14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E3D60D5D-4374-4B88-9167-DBEE7329BBD8}"/>
              </a:ext>
            </a:extLst>
          </p:cNvPr>
          <p:cNvSpPr/>
          <p:nvPr/>
        </p:nvSpPr>
        <p:spPr>
          <a:xfrm>
            <a:off x="7550125" y="4007982"/>
            <a:ext cx="1528932" cy="349933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  <a:endParaRPr lang="en-MY" dirty="0"/>
          </a:p>
        </p:txBody>
      </p:sp>
      <p:sp>
        <p:nvSpPr>
          <p:cNvPr id="42" name="Rounded Rectangle 41"/>
          <p:cNvSpPr/>
          <p:nvPr/>
        </p:nvSpPr>
        <p:spPr>
          <a:xfrm>
            <a:off x="620484" y="5903452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INTERGRASI DALAMAN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44" name="Right Arrow 43"/>
          <p:cNvSpPr/>
          <p:nvPr/>
        </p:nvSpPr>
        <p:spPr>
          <a:xfrm rot="10800000">
            <a:off x="2149507" y="3569623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00232" y="357166"/>
            <a:ext cx="5357850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PEROLEHAN</a:t>
            </a:r>
            <a:endParaRPr lang="en-MY" dirty="0"/>
          </a:p>
        </p:txBody>
      </p:sp>
      <p:sp>
        <p:nvSpPr>
          <p:cNvPr id="5" name="TextBox 4"/>
          <p:cNvSpPr txBox="1"/>
          <p:nvPr/>
        </p:nvSpPr>
        <p:spPr>
          <a:xfrm>
            <a:off x="4786314" y="2928933"/>
            <a:ext cx="214314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err="1"/>
              <a:t>Kemasukan</a:t>
            </a:r>
            <a:r>
              <a:rPr lang="en-US" sz="1400" dirty="0"/>
              <a:t> </a:t>
            </a:r>
            <a:r>
              <a:rPr lang="en-US" sz="1400" dirty="0" err="1"/>
              <a:t>Terima</a:t>
            </a:r>
            <a:r>
              <a:rPr lang="en-US" sz="1400" dirty="0"/>
              <a:t> </a:t>
            </a:r>
            <a:r>
              <a:rPr lang="en-US" sz="1400" dirty="0" err="1"/>
              <a:t>Barang</a:t>
            </a:r>
            <a:endParaRPr lang="en-MY" sz="1400" dirty="0"/>
          </a:p>
        </p:txBody>
      </p:sp>
      <p:sp>
        <p:nvSpPr>
          <p:cNvPr id="6" name="Rectangle 5"/>
          <p:cNvSpPr/>
          <p:nvPr/>
        </p:nvSpPr>
        <p:spPr>
          <a:xfrm>
            <a:off x="500034" y="1928802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rekod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)</a:t>
            </a:r>
            <a:endParaRPr lang="en-MY" dirty="0"/>
          </a:p>
        </p:txBody>
      </p:sp>
      <p:sp>
        <p:nvSpPr>
          <p:cNvPr id="7" name="Rectangle 6"/>
          <p:cNvSpPr/>
          <p:nvPr/>
        </p:nvSpPr>
        <p:spPr>
          <a:xfrm>
            <a:off x="2714612" y="1928802"/>
            <a:ext cx="1643074" cy="64294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PENGESAH</a:t>
            </a:r>
          </a:p>
          <a:p>
            <a:pPr algn="ctr"/>
            <a:r>
              <a:rPr lang="en-US" dirty="0"/>
              <a:t>(checkers)</a:t>
            </a:r>
            <a:endParaRPr lang="en-MY" dirty="0"/>
          </a:p>
        </p:txBody>
      </p:sp>
      <p:sp>
        <p:nvSpPr>
          <p:cNvPr id="8" name="Rectangle 7"/>
          <p:cNvSpPr/>
          <p:nvPr/>
        </p:nvSpPr>
        <p:spPr>
          <a:xfrm>
            <a:off x="4929190" y="1915110"/>
            <a:ext cx="1643074" cy="500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  <a:endParaRPr lang="en-MY" dirty="0"/>
          </a:p>
        </p:txBody>
      </p:sp>
      <p:sp>
        <p:nvSpPr>
          <p:cNvPr id="10" name="Rounded Rectangle 9"/>
          <p:cNvSpPr/>
          <p:nvPr/>
        </p:nvSpPr>
        <p:spPr>
          <a:xfrm>
            <a:off x="7572396" y="2868509"/>
            <a:ext cx="1214446" cy="57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PESANAN TEMPATAN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286644" y="1954063"/>
            <a:ext cx="1643074" cy="4748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572396" y="2522032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964909" y="3272430"/>
            <a:ext cx="1857388" cy="78581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PENYEDIA</a:t>
            </a:r>
          </a:p>
          <a:p>
            <a:pPr algn="ctr"/>
            <a:r>
              <a:rPr lang="en-US" sz="1600" dirty="0"/>
              <a:t>(unit </a:t>
            </a:r>
            <a:r>
              <a:rPr lang="en-US" sz="1600" dirty="0" err="1"/>
              <a:t>stor</a:t>
            </a:r>
            <a:r>
              <a:rPr lang="en-US" sz="1600" dirty="0"/>
              <a:t>)</a:t>
            </a:r>
          </a:p>
          <a:p>
            <a:pPr algn="ctr"/>
            <a:r>
              <a:rPr lang="en-US" sz="1600" dirty="0" err="1"/>
              <a:t>Rekod</a:t>
            </a:r>
            <a:r>
              <a:rPr lang="en-US" sz="1600" dirty="0"/>
              <a:t> </a:t>
            </a:r>
            <a:r>
              <a:rPr lang="en-US" sz="1600" dirty="0" err="1"/>
              <a:t>baru</a:t>
            </a:r>
            <a:endParaRPr lang="en-US" sz="1600" dirty="0"/>
          </a:p>
        </p:txBody>
      </p:sp>
      <p:sp>
        <p:nvSpPr>
          <p:cNvPr id="14" name="Rectangle 13"/>
          <p:cNvSpPr/>
          <p:nvPr/>
        </p:nvSpPr>
        <p:spPr>
          <a:xfrm>
            <a:off x="428596" y="3500438"/>
            <a:ext cx="164307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PENYEMAK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571736" y="3429000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rekod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)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2000232" y="1142984"/>
            <a:ext cx="5286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INDEN KERJA/PESANAN TEMPATAN – LAD</a:t>
            </a:r>
            <a:endParaRPr lang="en-MY" dirty="0"/>
          </a:p>
        </p:txBody>
      </p:sp>
      <p:sp>
        <p:nvSpPr>
          <p:cNvPr id="17" name="TextBox 16"/>
          <p:cNvSpPr txBox="1"/>
          <p:nvPr/>
        </p:nvSpPr>
        <p:spPr>
          <a:xfrm>
            <a:off x="1000100" y="3000373"/>
            <a:ext cx="2428892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Arahan</a:t>
            </a:r>
            <a:r>
              <a:rPr lang="en-US" sz="1400" dirty="0"/>
              <a:t> </a:t>
            </a:r>
            <a:r>
              <a:rPr lang="en-US" sz="1400" dirty="0" err="1"/>
              <a:t>Bayaran</a:t>
            </a:r>
            <a:endParaRPr lang="en-MY" sz="1400" dirty="0"/>
          </a:p>
        </p:txBody>
      </p:sp>
      <p:sp>
        <p:nvSpPr>
          <p:cNvPr id="18" name="Rectangle 17"/>
          <p:cNvSpPr/>
          <p:nvPr/>
        </p:nvSpPr>
        <p:spPr>
          <a:xfrm>
            <a:off x="500034" y="5126260"/>
            <a:ext cx="1428760" cy="4286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</a:p>
        </p:txBody>
      </p:sp>
      <p:sp>
        <p:nvSpPr>
          <p:cNvPr id="19" name="Oval 18"/>
          <p:cNvSpPr/>
          <p:nvPr/>
        </p:nvSpPr>
        <p:spPr>
          <a:xfrm>
            <a:off x="357158" y="4429132"/>
            <a:ext cx="1714512" cy="642942"/>
          </a:xfrm>
          <a:prstGeom prst="ellipse">
            <a:avLst/>
          </a:prstGeom>
          <a:solidFill>
            <a:schemeClr val="accent6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AKAUN BELUM BAYAR</a:t>
            </a:r>
            <a:endParaRPr lang="en-MY" sz="12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715140" y="5949012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BAUCER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25658" y="5600448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3500430" y="4608192"/>
            <a:ext cx="1714512" cy="64294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PENGURUSAN TUNAI</a:t>
            </a:r>
            <a:endParaRPr lang="en-MY" sz="1200" b="1" dirty="0"/>
          </a:p>
        </p:txBody>
      </p:sp>
      <p:sp>
        <p:nvSpPr>
          <p:cNvPr id="24" name="Rectangle 23"/>
          <p:cNvSpPr/>
          <p:nvPr/>
        </p:nvSpPr>
        <p:spPr>
          <a:xfrm>
            <a:off x="3703444" y="5352859"/>
            <a:ext cx="1428760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PELULUS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821901" y="5866399"/>
            <a:ext cx="1214446" cy="35719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POSTING 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EFT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6429388" y="4429132"/>
            <a:ext cx="1714512" cy="642942"/>
          </a:xfrm>
          <a:prstGeom prst="ellipse">
            <a:avLst/>
          </a:prstGeom>
          <a:solidFill>
            <a:schemeClr val="accent6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AKAUN BELUM BAYAR</a:t>
            </a:r>
            <a:endParaRPr lang="en-MY" sz="1200" b="1" dirty="0"/>
          </a:p>
        </p:txBody>
      </p:sp>
      <p:sp>
        <p:nvSpPr>
          <p:cNvPr id="27" name="Rectangle 26"/>
          <p:cNvSpPr/>
          <p:nvPr/>
        </p:nvSpPr>
        <p:spPr>
          <a:xfrm>
            <a:off x="6500826" y="5143512"/>
            <a:ext cx="1714512" cy="4286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715140" y="5617700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606977" y="6318964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BAUCER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30" name="Right Arrow 29"/>
          <p:cNvSpPr/>
          <p:nvPr/>
        </p:nvSpPr>
        <p:spPr>
          <a:xfrm>
            <a:off x="2285984" y="2071678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1" name="Right Arrow 30"/>
          <p:cNvSpPr/>
          <p:nvPr/>
        </p:nvSpPr>
        <p:spPr>
          <a:xfrm>
            <a:off x="4429124" y="2143116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2" name="Right Arrow 31"/>
          <p:cNvSpPr/>
          <p:nvPr/>
        </p:nvSpPr>
        <p:spPr>
          <a:xfrm>
            <a:off x="6715140" y="2071678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4" name="Right Arrow 33"/>
          <p:cNvSpPr/>
          <p:nvPr/>
        </p:nvSpPr>
        <p:spPr>
          <a:xfrm rot="10800000">
            <a:off x="4357687" y="3579917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6" name="Right Arrow 35"/>
          <p:cNvSpPr/>
          <p:nvPr/>
        </p:nvSpPr>
        <p:spPr>
          <a:xfrm rot="10800000">
            <a:off x="2143108" y="3571876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7" name="Right Arrow 36"/>
          <p:cNvSpPr/>
          <p:nvPr/>
        </p:nvSpPr>
        <p:spPr>
          <a:xfrm rot="5572820">
            <a:off x="1093646" y="4066661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9" name="Right Arrow 38"/>
          <p:cNvSpPr/>
          <p:nvPr/>
        </p:nvSpPr>
        <p:spPr>
          <a:xfrm>
            <a:off x="2357422" y="4700824"/>
            <a:ext cx="714380" cy="35719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0" name="Right Arrow 39"/>
          <p:cNvSpPr/>
          <p:nvPr/>
        </p:nvSpPr>
        <p:spPr>
          <a:xfrm>
            <a:off x="5603792" y="4678285"/>
            <a:ext cx="642942" cy="35719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xmlns="" id="{54C1C305-909F-4168-88BB-9B00D98D6EBE}"/>
              </a:ext>
            </a:extLst>
          </p:cNvPr>
          <p:cNvSpPr/>
          <p:nvPr/>
        </p:nvSpPr>
        <p:spPr>
          <a:xfrm rot="9194723">
            <a:off x="6995317" y="3241920"/>
            <a:ext cx="539136" cy="21393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xmlns="" id="{6EBA89D3-238E-4358-8E85-3FD7CFA3153C}"/>
              </a:ext>
            </a:extLst>
          </p:cNvPr>
          <p:cNvSpPr/>
          <p:nvPr/>
        </p:nvSpPr>
        <p:spPr>
          <a:xfrm rot="1496774" flipV="1">
            <a:off x="6943636" y="3729940"/>
            <a:ext cx="499871" cy="271461"/>
          </a:xfrm>
          <a:prstGeom prst="rightArrow">
            <a:avLst/>
          </a:prstGeom>
          <a:noFill/>
          <a:ln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prstDash val="lg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C5F3D884-28F4-4334-983D-F3B36174B6DC}"/>
              </a:ext>
            </a:extLst>
          </p:cNvPr>
          <p:cNvSpPr txBox="1"/>
          <p:nvPr/>
        </p:nvSpPr>
        <p:spPr>
          <a:xfrm>
            <a:off x="7567435" y="3650266"/>
            <a:ext cx="1457041" cy="3097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Batal</a:t>
            </a:r>
            <a:r>
              <a:rPr lang="en-US" sz="1400" dirty="0"/>
              <a:t> </a:t>
            </a:r>
            <a:r>
              <a:rPr lang="en-US" sz="1400" dirty="0" err="1"/>
              <a:t>Terimaan</a:t>
            </a:r>
            <a:endParaRPr lang="en-MY" sz="14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E3D60D5D-4374-4B88-9167-DBEE7329BBD8}"/>
              </a:ext>
            </a:extLst>
          </p:cNvPr>
          <p:cNvSpPr/>
          <p:nvPr/>
        </p:nvSpPr>
        <p:spPr>
          <a:xfrm>
            <a:off x="7550125" y="4007982"/>
            <a:ext cx="1528932" cy="349933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  <a:endParaRPr lang="en-MY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6D5DA8A-D629-4B24-8688-DBB4767E6824}"/>
              </a:ext>
            </a:extLst>
          </p:cNvPr>
          <p:cNvSpPr txBox="1"/>
          <p:nvPr/>
        </p:nvSpPr>
        <p:spPr>
          <a:xfrm>
            <a:off x="2531644" y="4097633"/>
            <a:ext cx="1754063" cy="461665"/>
          </a:xfrm>
          <a:prstGeom prst="rect">
            <a:avLst/>
          </a:prstGeom>
          <a:noFill/>
          <a:ln w="15875" cmpd="dbl">
            <a:solidFill>
              <a:schemeClr val="accent1">
                <a:shade val="5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MY" sz="1200" dirty="0">
                <a:solidFill>
                  <a:schemeClr val="tx2">
                    <a:lumMod val="50000"/>
                  </a:schemeClr>
                </a:solidFill>
              </a:rPr>
              <a:t>*TAMBAH CHARGELINE BARU : G001, H0176107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06977" y="5903452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INTERGRASI DALAMAN</a:t>
            </a:r>
            <a:endParaRPr lang="en-MY" sz="11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232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964513" y="452055"/>
            <a:ext cx="5357850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PEROLEHAN</a:t>
            </a:r>
            <a:endParaRPr lang="en-MY" dirty="0"/>
          </a:p>
        </p:txBody>
      </p:sp>
      <p:sp>
        <p:nvSpPr>
          <p:cNvPr id="6" name="Rectangle 5"/>
          <p:cNvSpPr/>
          <p:nvPr/>
        </p:nvSpPr>
        <p:spPr>
          <a:xfrm>
            <a:off x="500034" y="1928802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rekod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)</a:t>
            </a:r>
            <a:endParaRPr lang="en-MY" dirty="0"/>
          </a:p>
        </p:txBody>
      </p:sp>
      <p:sp>
        <p:nvSpPr>
          <p:cNvPr id="7" name="Rectangle 6"/>
          <p:cNvSpPr/>
          <p:nvPr/>
        </p:nvSpPr>
        <p:spPr>
          <a:xfrm>
            <a:off x="2714612" y="1928802"/>
            <a:ext cx="1643074" cy="64294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PENGESAH</a:t>
            </a:r>
          </a:p>
          <a:p>
            <a:pPr algn="ctr"/>
            <a:r>
              <a:rPr lang="en-US" dirty="0"/>
              <a:t>(checkers)</a:t>
            </a:r>
            <a:endParaRPr lang="en-MY" dirty="0"/>
          </a:p>
        </p:txBody>
      </p:sp>
      <p:sp>
        <p:nvSpPr>
          <p:cNvPr id="8" name="Rectangle 7"/>
          <p:cNvSpPr/>
          <p:nvPr/>
        </p:nvSpPr>
        <p:spPr>
          <a:xfrm>
            <a:off x="4929190" y="1928802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  <a:endParaRPr lang="en-MY" dirty="0"/>
          </a:p>
        </p:txBody>
      </p:sp>
      <p:sp>
        <p:nvSpPr>
          <p:cNvPr id="10" name="Rounded Rectangle 9"/>
          <p:cNvSpPr/>
          <p:nvPr/>
        </p:nvSpPr>
        <p:spPr>
          <a:xfrm>
            <a:off x="7536677" y="2786058"/>
            <a:ext cx="1214446" cy="57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INDEN KERJA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286644" y="2000240"/>
            <a:ext cx="164307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536677" y="2481509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929190" y="3232697"/>
            <a:ext cx="1857388" cy="78581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PENYEDIA</a:t>
            </a:r>
          </a:p>
          <a:p>
            <a:pPr algn="ctr"/>
            <a:r>
              <a:rPr lang="en-US" sz="1600" dirty="0"/>
              <a:t>(unit </a:t>
            </a:r>
            <a:r>
              <a:rPr lang="en-US" sz="1600" dirty="0" err="1"/>
              <a:t>stor</a:t>
            </a:r>
            <a:r>
              <a:rPr lang="en-US" sz="1600" dirty="0"/>
              <a:t>)</a:t>
            </a:r>
          </a:p>
          <a:p>
            <a:pPr algn="ctr"/>
            <a:r>
              <a:rPr lang="en-US" sz="1600" dirty="0" err="1"/>
              <a:t>Rekod</a:t>
            </a:r>
            <a:r>
              <a:rPr lang="en-US" sz="1600" dirty="0"/>
              <a:t> </a:t>
            </a:r>
            <a:r>
              <a:rPr lang="en-US" sz="1600" dirty="0" err="1"/>
              <a:t>baru</a:t>
            </a:r>
            <a:endParaRPr lang="en-US" sz="1600" dirty="0"/>
          </a:p>
        </p:txBody>
      </p:sp>
      <p:sp>
        <p:nvSpPr>
          <p:cNvPr id="15" name="Rectangle 14"/>
          <p:cNvSpPr/>
          <p:nvPr/>
        </p:nvSpPr>
        <p:spPr>
          <a:xfrm>
            <a:off x="2666426" y="3509894"/>
            <a:ext cx="1643074" cy="3812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PENYEDIA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17875" y="1045918"/>
            <a:ext cx="53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INDEN KERJA – WANG JAMINAN PELAKSANAAN(WJP)</a:t>
            </a:r>
            <a:endParaRPr lang="en-MY" dirty="0"/>
          </a:p>
        </p:txBody>
      </p:sp>
      <p:sp>
        <p:nvSpPr>
          <p:cNvPr id="17" name="TextBox 16"/>
          <p:cNvSpPr txBox="1"/>
          <p:nvPr/>
        </p:nvSpPr>
        <p:spPr>
          <a:xfrm>
            <a:off x="2663648" y="3127244"/>
            <a:ext cx="1648631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1.)</a:t>
            </a:r>
            <a:r>
              <a:rPr lang="en-US" sz="1400" dirty="0" err="1" smtClean="0"/>
              <a:t>Arahan</a:t>
            </a:r>
            <a:r>
              <a:rPr lang="en-US" sz="1400" dirty="0" smtClean="0"/>
              <a:t> </a:t>
            </a:r>
            <a:r>
              <a:rPr lang="en-US" sz="1400" dirty="0" err="1"/>
              <a:t>Bayaran</a:t>
            </a:r>
            <a:endParaRPr lang="en-MY" sz="1400" dirty="0"/>
          </a:p>
        </p:txBody>
      </p:sp>
      <p:sp>
        <p:nvSpPr>
          <p:cNvPr id="18" name="Rectangle 17"/>
          <p:cNvSpPr/>
          <p:nvPr/>
        </p:nvSpPr>
        <p:spPr>
          <a:xfrm>
            <a:off x="2678511" y="5316414"/>
            <a:ext cx="1428760" cy="4286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</a:p>
        </p:txBody>
      </p:sp>
      <p:sp>
        <p:nvSpPr>
          <p:cNvPr id="19" name="Oval 18"/>
          <p:cNvSpPr/>
          <p:nvPr/>
        </p:nvSpPr>
        <p:spPr>
          <a:xfrm>
            <a:off x="2442709" y="4569810"/>
            <a:ext cx="1714512" cy="642942"/>
          </a:xfrm>
          <a:prstGeom prst="ellipse">
            <a:avLst/>
          </a:prstGeom>
          <a:solidFill>
            <a:schemeClr val="accent6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AKAUN BELUM BAYAR</a:t>
            </a:r>
            <a:endParaRPr lang="en-MY" sz="12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7342437" y="6108354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BAUCER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821769" y="5786883"/>
            <a:ext cx="1214446" cy="32147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4753576" y="4548798"/>
            <a:ext cx="1714512" cy="64294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PENGURUSAN TUNAI</a:t>
            </a:r>
            <a:endParaRPr lang="en-MY" sz="1200" b="1" dirty="0"/>
          </a:p>
        </p:txBody>
      </p:sp>
      <p:sp>
        <p:nvSpPr>
          <p:cNvPr id="24" name="Rectangle 23"/>
          <p:cNvSpPr/>
          <p:nvPr/>
        </p:nvSpPr>
        <p:spPr>
          <a:xfrm>
            <a:off x="4896452" y="5306529"/>
            <a:ext cx="1428760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PELULUS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053047" y="5841908"/>
            <a:ext cx="1214446" cy="35719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POSTING 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EFT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7033518" y="4569810"/>
            <a:ext cx="1714512" cy="642942"/>
          </a:xfrm>
          <a:prstGeom prst="ellipse">
            <a:avLst/>
          </a:prstGeom>
          <a:solidFill>
            <a:schemeClr val="accent6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AKAUN BELUM BAYAR</a:t>
            </a:r>
            <a:endParaRPr lang="en-MY" sz="1200" b="1" dirty="0"/>
          </a:p>
        </p:txBody>
      </p:sp>
      <p:sp>
        <p:nvSpPr>
          <p:cNvPr id="27" name="Rectangle 26"/>
          <p:cNvSpPr/>
          <p:nvPr/>
        </p:nvSpPr>
        <p:spPr>
          <a:xfrm>
            <a:off x="7072330" y="5249313"/>
            <a:ext cx="1714512" cy="4286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342437" y="5730883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469284" y="6199098"/>
            <a:ext cx="1214446" cy="47026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BAUCER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30" name="Right Arrow 29"/>
          <p:cNvSpPr/>
          <p:nvPr/>
        </p:nvSpPr>
        <p:spPr>
          <a:xfrm>
            <a:off x="2285984" y="2071678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1" name="Right Arrow 30"/>
          <p:cNvSpPr/>
          <p:nvPr/>
        </p:nvSpPr>
        <p:spPr>
          <a:xfrm>
            <a:off x="4429124" y="2143116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2" name="Right Arrow 31"/>
          <p:cNvSpPr/>
          <p:nvPr/>
        </p:nvSpPr>
        <p:spPr>
          <a:xfrm>
            <a:off x="6715140" y="2071678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3" name="Right Arrow 32"/>
          <p:cNvSpPr/>
          <p:nvPr/>
        </p:nvSpPr>
        <p:spPr>
          <a:xfrm rot="8924094">
            <a:off x="6850881" y="3300576"/>
            <a:ext cx="610908" cy="225869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4" name="Right Arrow 33"/>
          <p:cNvSpPr/>
          <p:nvPr/>
        </p:nvSpPr>
        <p:spPr>
          <a:xfrm rot="10800000">
            <a:off x="4357686" y="3579917"/>
            <a:ext cx="460521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6" name="Right Arrow 35"/>
          <p:cNvSpPr/>
          <p:nvPr/>
        </p:nvSpPr>
        <p:spPr>
          <a:xfrm rot="10800000">
            <a:off x="2143108" y="3571876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7" name="Right Arrow 36"/>
          <p:cNvSpPr/>
          <p:nvPr/>
        </p:nvSpPr>
        <p:spPr>
          <a:xfrm rot="5400000">
            <a:off x="1148640" y="4367419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9" name="Right Arrow 38"/>
          <p:cNvSpPr/>
          <p:nvPr/>
        </p:nvSpPr>
        <p:spPr>
          <a:xfrm>
            <a:off x="4157221" y="5343141"/>
            <a:ext cx="647317" cy="35540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0" name="Right Arrow 39"/>
          <p:cNvSpPr/>
          <p:nvPr/>
        </p:nvSpPr>
        <p:spPr>
          <a:xfrm>
            <a:off x="6433101" y="5329660"/>
            <a:ext cx="564078" cy="31210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xmlns="" id="{29D01AC5-DDD2-4B28-A003-27D880831E08}"/>
              </a:ext>
            </a:extLst>
          </p:cNvPr>
          <p:cNvSpPr/>
          <p:nvPr/>
        </p:nvSpPr>
        <p:spPr>
          <a:xfrm rot="1477896" flipV="1">
            <a:off x="6854492" y="3769928"/>
            <a:ext cx="573964" cy="311046"/>
          </a:xfrm>
          <a:prstGeom prst="rightArrow">
            <a:avLst/>
          </a:prstGeom>
          <a:noFill/>
          <a:ln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prstDash val="lg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891F1953-3FF4-4429-9016-51D47B3DA3D1}"/>
              </a:ext>
            </a:extLst>
          </p:cNvPr>
          <p:cNvSpPr txBox="1"/>
          <p:nvPr/>
        </p:nvSpPr>
        <p:spPr>
          <a:xfrm>
            <a:off x="7525704" y="3591673"/>
            <a:ext cx="1457041" cy="3097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Batal</a:t>
            </a:r>
            <a:r>
              <a:rPr lang="en-US" sz="1400" dirty="0"/>
              <a:t> </a:t>
            </a:r>
            <a:r>
              <a:rPr lang="en-US" sz="1400" dirty="0" err="1"/>
              <a:t>Terimaan</a:t>
            </a:r>
            <a:endParaRPr lang="en-MY" sz="14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4DBF938C-E7C4-4942-A749-E110C079EFE1}"/>
              </a:ext>
            </a:extLst>
          </p:cNvPr>
          <p:cNvSpPr/>
          <p:nvPr/>
        </p:nvSpPr>
        <p:spPr>
          <a:xfrm>
            <a:off x="7495290" y="3950421"/>
            <a:ext cx="1528932" cy="349933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  <a:endParaRPr lang="en-MY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F10C58E9-8813-48FA-974C-DA4D3C38DEBF}"/>
              </a:ext>
            </a:extLst>
          </p:cNvPr>
          <p:cNvSpPr/>
          <p:nvPr/>
        </p:nvSpPr>
        <p:spPr>
          <a:xfrm>
            <a:off x="519691" y="4699377"/>
            <a:ext cx="164307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PENYEMAK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0ACA52E1-5D37-4346-B556-4C76840F282B}"/>
              </a:ext>
            </a:extLst>
          </p:cNvPr>
          <p:cNvSpPr/>
          <p:nvPr/>
        </p:nvSpPr>
        <p:spPr>
          <a:xfrm>
            <a:off x="461165" y="3407791"/>
            <a:ext cx="1643074" cy="3812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PENYEDIA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3975A579-CA8D-475A-BF17-4564A4BA5239}"/>
              </a:ext>
            </a:extLst>
          </p:cNvPr>
          <p:cNvSpPr txBox="1"/>
          <p:nvPr/>
        </p:nvSpPr>
        <p:spPr>
          <a:xfrm>
            <a:off x="329186" y="3060597"/>
            <a:ext cx="1914497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2)</a:t>
            </a:r>
            <a:r>
              <a:rPr lang="en-US" sz="1400" dirty="0" err="1"/>
              <a:t>Arahan</a:t>
            </a:r>
            <a:r>
              <a:rPr lang="en-US" sz="1400" dirty="0"/>
              <a:t> </a:t>
            </a:r>
            <a:r>
              <a:rPr lang="en-US" sz="1400" dirty="0" err="1"/>
              <a:t>Bayaran</a:t>
            </a:r>
            <a:r>
              <a:rPr lang="en-US" sz="1400" dirty="0"/>
              <a:t> WJP</a:t>
            </a:r>
            <a:endParaRPr lang="en-MY" sz="14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8477742F-19D4-499D-BB51-DFB51942BD10}"/>
              </a:ext>
            </a:extLst>
          </p:cNvPr>
          <p:cNvSpPr txBox="1"/>
          <p:nvPr/>
        </p:nvSpPr>
        <p:spPr>
          <a:xfrm>
            <a:off x="350176" y="3861803"/>
            <a:ext cx="1754063" cy="461665"/>
          </a:xfrm>
          <a:prstGeom prst="rect">
            <a:avLst/>
          </a:prstGeom>
          <a:noFill/>
          <a:ln w="15875" cmpd="dbl">
            <a:solidFill>
              <a:schemeClr val="accent1">
                <a:shade val="5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MY" sz="1200" dirty="0">
                <a:solidFill>
                  <a:schemeClr val="tx2">
                    <a:lumMod val="50000"/>
                  </a:schemeClr>
                </a:solidFill>
              </a:rPr>
              <a:t>*TAMBAH CHARGELINE BARU : G003,L111107 </a:t>
            </a:r>
          </a:p>
        </p:txBody>
      </p:sp>
      <p:sp>
        <p:nvSpPr>
          <p:cNvPr id="2" name="Arrow: Bent-Up 1">
            <a:extLst>
              <a:ext uri="{FF2B5EF4-FFF2-40B4-BE49-F238E27FC236}">
                <a16:creationId xmlns:a16="http://schemas.microsoft.com/office/drawing/2014/main" xmlns="" id="{3B7772BE-FD55-49EC-BA90-269F300B436F}"/>
              </a:ext>
            </a:extLst>
          </p:cNvPr>
          <p:cNvSpPr/>
          <p:nvPr/>
        </p:nvSpPr>
        <p:spPr>
          <a:xfrm rot="5400000">
            <a:off x="1417108" y="5172183"/>
            <a:ext cx="500066" cy="815020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4B6953CB-B088-41C5-AC81-951735B6CA22}"/>
              </a:ext>
            </a:extLst>
          </p:cNvPr>
          <p:cNvSpPr txBox="1"/>
          <p:nvPr/>
        </p:nvSpPr>
        <p:spPr>
          <a:xfrm>
            <a:off x="4844513" y="2640385"/>
            <a:ext cx="1961797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kemasukan</a:t>
            </a:r>
            <a:r>
              <a:rPr lang="en-US" sz="1400" dirty="0"/>
              <a:t> </a:t>
            </a:r>
            <a:r>
              <a:rPr lang="en-US" sz="1400" dirty="0" err="1"/>
              <a:t>Terima</a:t>
            </a:r>
            <a:r>
              <a:rPr lang="en-US" sz="1400" dirty="0"/>
              <a:t> </a:t>
            </a:r>
            <a:r>
              <a:rPr lang="en-US" sz="1400" dirty="0" err="1"/>
              <a:t>Kerja</a:t>
            </a:r>
            <a:r>
              <a:rPr lang="en-US" sz="1400" dirty="0"/>
              <a:t>/</a:t>
            </a:r>
            <a:r>
              <a:rPr lang="en-US" sz="1400" dirty="0" err="1"/>
              <a:t>Perkhidmatan</a:t>
            </a:r>
            <a:endParaRPr lang="en-MY" sz="1400" dirty="0"/>
          </a:p>
        </p:txBody>
      </p:sp>
      <p:sp>
        <p:nvSpPr>
          <p:cNvPr id="48" name="Rounded Rectangle 47"/>
          <p:cNvSpPr/>
          <p:nvPr/>
        </p:nvSpPr>
        <p:spPr>
          <a:xfrm>
            <a:off x="2195736" y="6199098"/>
            <a:ext cx="1214446" cy="48830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INTERGRASI DALAMAN</a:t>
            </a:r>
            <a:endParaRPr lang="en-MY" sz="11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362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00232" y="357166"/>
            <a:ext cx="5357850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PEROLEHAN</a:t>
            </a:r>
            <a:endParaRPr lang="en-MY" dirty="0"/>
          </a:p>
        </p:txBody>
      </p:sp>
      <p:sp>
        <p:nvSpPr>
          <p:cNvPr id="6" name="Rectangle 5"/>
          <p:cNvSpPr/>
          <p:nvPr/>
        </p:nvSpPr>
        <p:spPr>
          <a:xfrm>
            <a:off x="1214414" y="1857364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rekod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)</a:t>
            </a:r>
            <a:endParaRPr lang="en-MY" dirty="0"/>
          </a:p>
        </p:txBody>
      </p:sp>
      <p:sp>
        <p:nvSpPr>
          <p:cNvPr id="8" name="Rectangle 7"/>
          <p:cNvSpPr/>
          <p:nvPr/>
        </p:nvSpPr>
        <p:spPr>
          <a:xfrm>
            <a:off x="3714744" y="1857364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  <a:endParaRPr lang="en-MY" dirty="0"/>
          </a:p>
        </p:txBody>
      </p:sp>
      <p:sp>
        <p:nvSpPr>
          <p:cNvPr id="10" name="Rounded Rectangle 9"/>
          <p:cNvSpPr/>
          <p:nvPr/>
        </p:nvSpPr>
        <p:spPr>
          <a:xfrm>
            <a:off x="6429388" y="2714620"/>
            <a:ext cx="1214446" cy="50006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WARAN UDARA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15074" y="1857364"/>
            <a:ext cx="164307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357290" y="3357562"/>
            <a:ext cx="164307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PENYEMAK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86182" y="3286124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rekod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)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2857488" y="1142984"/>
            <a:ext cx="3786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WARAN UDARA AUTO BUKAN PUKAL</a:t>
            </a:r>
            <a:endParaRPr lang="en-MY" dirty="0"/>
          </a:p>
        </p:txBody>
      </p:sp>
      <p:sp>
        <p:nvSpPr>
          <p:cNvPr id="17" name="TextBox 16"/>
          <p:cNvSpPr txBox="1"/>
          <p:nvPr/>
        </p:nvSpPr>
        <p:spPr>
          <a:xfrm>
            <a:off x="1785918" y="2857496"/>
            <a:ext cx="3000396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Arahan</a:t>
            </a:r>
            <a:r>
              <a:rPr lang="en-US" sz="1400" dirty="0"/>
              <a:t> </a:t>
            </a:r>
            <a:r>
              <a:rPr lang="en-US" sz="1400" dirty="0" err="1"/>
              <a:t>Bayaran</a:t>
            </a:r>
            <a:endParaRPr lang="en-MY" sz="1400" dirty="0"/>
          </a:p>
        </p:txBody>
      </p:sp>
      <p:sp>
        <p:nvSpPr>
          <p:cNvPr id="18" name="Rectangle 17"/>
          <p:cNvSpPr/>
          <p:nvPr/>
        </p:nvSpPr>
        <p:spPr>
          <a:xfrm>
            <a:off x="1285852" y="5143512"/>
            <a:ext cx="1428760" cy="4286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</a:p>
        </p:txBody>
      </p:sp>
      <p:sp>
        <p:nvSpPr>
          <p:cNvPr id="19" name="Oval 18"/>
          <p:cNvSpPr/>
          <p:nvPr/>
        </p:nvSpPr>
        <p:spPr>
          <a:xfrm>
            <a:off x="1142976" y="4429132"/>
            <a:ext cx="1714512" cy="642942"/>
          </a:xfrm>
          <a:prstGeom prst="ellipse">
            <a:avLst/>
          </a:prstGeom>
          <a:solidFill>
            <a:schemeClr val="accent6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AKAUN BELUM BAYAR</a:t>
            </a:r>
            <a:endParaRPr lang="en-MY" sz="12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786578" y="6000768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BAUCER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357290" y="5643578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3786182" y="4429132"/>
            <a:ext cx="1714512" cy="64294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PENGURUSAN TUNAI</a:t>
            </a:r>
            <a:endParaRPr lang="en-MY" sz="1200" b="1" dirty="0"/>
          </a:p>
        </p:txBody>
      </p:sp>
      <p:sp>
        <p:nvSpPr>
          <p:cNvPr id="24" name="Rectangle 23"/>
          <p:cNvSpPr/>
          <p:nvPr/>
        </p:nvSpPr>
        <p:spPr>
          <a:xfrm>
            <a:off x="3929058" y="5143512"/>
            <a:ext cx="1428760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PELULUS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036215" y="5643578"/>
            <a:ext cx="1214446" cy="35719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POSTING 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EFT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6500826" y="4429132"/>
            <a:ext cx="1714512" cy="642942"/>
          </a:xfrm>
          <a:prstGeom prst="ellipse">
            <a:avLst/>
          </a:prstGeom>
          <a:solidFill>
            <a:schemeClr val="accent6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AKAUN BELUM BAYAR</a:t>
            </a:r>
            <a:endParaRPr lang="en-MY" sz="1200" b="1" dirty="0"/>
          </a:p>
        </p:txBody>
      </p:sp>
      <p:sp>
        <p:nvSpPr>
          <p:cNvPr id="27" name="Rectangle 26"/>
          <p:cNvSpPr/>
          <p:nvPr/>
        </p:nvSpPr>
        <p:spPr>
          <a:xfrm>
            <a:off x="6572264" y="5143512"/>
            <a:ext cx="1714512" cy="4286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786578" y="5643578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2000232" y="6018385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BAUCER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30" name="Right Arrow 29"/>
          <p:cNvSpPr/>
          <p:nvPr/>
        </p:nvSpPr>
        <p:spPr>
          <a:xfrm>
            <a:off x="3143240" y="2000240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2" name="Right Arrow 31"/>
          <p:cNvSpPr/>
          <p:nvPr/>
        </p:nvSpPr>
        <p:spPr>
          <a:xfrm>
            <a:off x="5572132" y="2071678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9" name="Right Arrow 38"/>
          <p:cNvSpPr/>
          <p:nvPr/>
        </p:nvSpPr>
        <p:spPr>
          <a:xfrm>
            <a:off x="2928926" y="5143512"/>
            <a:ext cx="714380" cy="35719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0" name="Right Arrow 39"/>
          <p:cNvSpPr/>
          <p:nvPr/>
        </p:nvSpPr>
        <p:spPr>
          <a:xfrm>
            <a:off x="5643570" y="5143512"/>
            <a:ext cx="642942" cy="35719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8" name="Right Arrow 37"/>
          <p:cNvSpPr/>
          <p:nvPr/>
        </p:nvSpPr>
        <p:spPr>
          <a:xfrm rot="5400000">
            <a:off x="1872254" y="3985606"/>
            <a:ext cx="336020" cy="365817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2" name="Bent-Up Arrow 41"/>
          <p:cNvSpPr/>
          <p:nvPr/>
        </p:nvSpPr>
        <p:spPr>
          <a:xfrm rot="5400000" flipV="1">
            <a:off x="6072198" y="2857496"/>
            <a:ext cx="642942" cy="1500198"/>
          </a:xfrm>
          <a:prstGeom prst="bentUp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3" name="Right Arrow 42"/>
          <p:cNvSpPr/>
          <p:nvPr/>
        </p:nvSpPr>
        <p:spPr>
          <a:xfrm rot="10800000">
            <a:off x="3143240" y="3500438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1" name="Cloud 30">
            <a:extLst>
              <a:ext uri="{FF2B5EF4-FFF2-40B4-BE49-F238E27FC236}">
                <a16:creationId xmlns:a16="http://schemas.microsoft.com/office/drawing/2014/main" xmlns="" id="{165FBCEE-FA08-4764-8AB3-0764B7FC664D}"/>
              </a:ext>
            </a:extLst>
          </p:cNvPr>
          <p:cNvSpPr/>
          <p:nvPr/>
        </p:nvSpPr>
        <p:spPr>
          <a:xfrm>
            <a:off x="71406" y="575620"/>
            <a:ext cx="1928826" cy="865258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9719BB21-043F-49C6-85DB-A1B3DCA46CAC}"/>
              </a:ext>
            </a:extLst>
          </p:cNvPr>
          <p:cNvSpPr txBox="1"/>
          <p:nvPr/>
        </p:nvSpPr>
        <p:spPr>
          <a:xfrm>
            <a:off x="263671" y="769871"/>
            <a:ext cx="1508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PORTAL 1SPEKS</a:t>
            </a:r>
            <a:endParaRPr lang="en-MY" sz="1600" b="1" dirty="0"/>
          </a:p>
        </p:txBody>
      </p:sp>
      <p:sp>
        <p:nvSpPr>
          <p:cNvPr id="34" name="Right Arrow 32">
            <a:extLst>
              <a:ext uri="{FF2B5EF4-FFF2-40B4-BE49-F238E27FC236}">
                <a16:creationId xmlns:a16="http://schemas.microsoft.com/office/drawing/2014/main" xmlns="" id="{CC64C2C7-EAEF-4FF2-9095-506756DB1878}"/>
              </a:ext>
            </a:extLst>
          </p:cNvPr>
          <p:cNvSpPr/>
          <p:nvPr/>
        </p:nvSpPr>
        <p:spPr>
          <a:xfrm rot="3843967">
            <a:off x="1177275" y="1415538"/>
            <a:ext cx="397234" cy="34354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5" name="Rounded Rectangle 34"/>
          <p:cNvSpPr/>
          <p:nvPr/>
        </p:nvSpPr>
        <p:spPr>
          <a:xfrm>
            <a:off x="746921" y="6000768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INTERGRASI DALAMAN</a:t>
            </a:r>
            <a:endParaRPr lang="en-MY" sz="11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00232" y="357166"/>
            <a:ext cx="5357850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PEROLEHAN</a:t>
            </a:r>
            <a:endParaRPr lang="en-MY" dirty="0"/>
          </a:p>
        </p:txBody>
      </p:sp>
      <p:sp>
        <p:nvSpPr>
          <p:cNvPr id="5" name="TextBox 4"/>
          <p:cNvSpPr txBox="1"/>
          <p:nvPr/>
        </p:nvSpPr>
        <p:spPr>
          <a:xfrm>
            <a:off x="3767033" y="4552041"/>
            <a:ext cx="214314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Proses </a:t>
            </a:r>
            <a:r>
              <a:rPr lang="en-US" sz="1400" dirty="0" err="1" smtClean="0"/>
              <a:t>Bawa</a:t>
            </a:r>
            <a:r>
              <a:rPr lang="en-US" sz="1400" dirty="0" smtClean="0"/>
              <a:t> </a:t>
            </a:r>
            <a:r>
              <a:rPr lang="en-US" sz="1400" dirty="0" err="1" smtClean="0"/>
              <a:t>Hadapan</a:t>
            </a:r>
            <a:endParaRPr lang="en-MY" sz="1400" dirty="0"/>
          </a:p>
        </p:txBody>
      </p:sp>
      <p:sp>
        <p:nvSpPr>
          <p:cNvPr id="6" name="Rectangle 5"/>
          <p:cNvSpPr/>
          <p:nvPr/>
        </p:nvSpPr>
        <p:spPr>
          <a:xfrm>
            <a:off x="407018" y="2578224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rekod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)</a:t>
            </a:r>
            <a:endParaRPr lang="en-MY" dirty="0"/>
          </a:p>
        </p:txBody>
      </p:sp>
      <p:sp>
        <p:nvSpPr>
          <p:cNvPr id="7" name="Rectangle 6"/>
          <p:cNvSpPr/>
          <p:nvPr/>
        </p:nvSpPr>
        <p:spPr>
          <a:xfrm>
            <a:off x="2621596" y="2578224"/>
            <a:ext cx="1643074" cy="64294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PENGESAH</a:t>
            </a:r>
          </a:p>
          <a:p>
            <a:pPr algn="ctr"/>
            <a:r>
              <a:rPr lang="en-US" dirty="0"/>
              <a:t>(checkers)</a:t>
            </a:r>
            <a:endParaRPr lang="en-MY" dirty="0"/>
          </a:p>
        </p:txBody>
      </p:sp>
      <p:sp>
        <p:nvSpPr>
          <p:cNvPr id="8" name="Rectangle 7"/>
          <p:cNvSpPr/>
          <p:nvPr/>
        </p:nvSpPr>
        <p:spPr>
          <a:xfrm>
            <a:off x="4836174" y="2578224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  <a:endParaRPr lang="en-MY" dirty="0"/>
          </a:p>
        </p:txBody>
      </p:sp>
      <p:sp>
        <p:nvSpPr>
          <p:cNvPr id="10" name="Rounded Rectangle 9"/>
          <p:cNvSpPr/>
          <p:nvPr/>
        </p:nvSpPr>
        <p:spPr>
          <a:xfrm>
            <a:off x="7479380" y="3517931"/>
            <a:ext cx="1214446" cy="57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PESANAN TEMPATAN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193628" y="2649662"/>
            <a:ext cx="164307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479380" y="3171454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48367" y="4926571"/>
            <a:ext cx="1857388" cy="78581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PENYEDIA</a:t>
            </a:r>
          </a:p>
          <a:p>
            <a:pPr algn="ctr"/>
            <a:r>
              <a:rPr lang="en-US" sz="1600" dirty="0" smtClean="0"/>
              <a:t>BATAL/TANGGUNG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2000232" y="1142984"/>
            <a:ext cx="53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PROSES BAWA HADAPAN </a:t>
            </a:r>
            <a:endParaRPr lang="en-MY" dirty="0"/>
          </a:p>
        </p:txBody>
      </p:sp>
      <p:sp>
        <p:nvSpPr>
          <p:cNvPr id="30" name="Right Arrow 29"/>
          <p:cNvSpPr/>
          <p:nvPr/>
        </p:nvSpPr>
        <p:spPr>
          <a:xfrm>
            <a:off x="2157249" y="2792538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1" name="Right Arrow 30"/>
          <p:cNvSpPr/>
          <p:nvPr/>
        </p:nvSpPr>
        <p:spPr>
          <a:xfrm>
            <a:off x="4336108" y="2792538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2" name="Right Arrow 31"/>
          <p:cNvSpPr/>
          <p:nvPr/>
        </p:nvSpPr>
        <p:spPr>
          <a:xfrm>
            <a:off x="6657843" y="2792538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4" name="Right Arrow 33"/>
          <p:cNvSpPr/>
          <p:nvPr/>
        </p:nvSpPr>
        <p:spPr>
          <a:xfrm rot="10800000">
            <a:off x="3275893" y="5097606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C5F3D884-28F4-4334-983D-F3B36174B6DC}"/>
              </a:ext>
            </a:extLst>
          </p:cNvPr>
          <p:cNvSpPr txBox="1"/>
          <p:nvPr/>
        </p:nvSpPr>
        <p:spPr>
          <a:xfrm>
            <a:off x="6714914" y="4705930"/>
            <a:ext cx="1457041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Proses </a:t>
            </a:r>
            <a:r>
              <a:rPr lang="en-US" sz="1400" dirty="0" err="1" smtClean="0"/>
              <a:t>Bawa</a:t>
            </a:r>
            <a:endParaRPr lang="en-US" sz="1400" dirty="0" smtClean="0"/>
          </a:p>
          <a:p>
            <a:pPr algn="ctr"/>
            <a:r>
              <a:rPr lang="en-US" sz="1400" dirty="0" err="1" smtClean="0"/>
              <a:t>Hadapan</a:t>
            </a:r>
            <a:endParaRPr lang="en-US" sz="1400" dirty="0" smtClean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E3D60D5D-4374-4B88-9167-DBEE7329BBD8}"/>
              </a:ext>
            </a:extLst>
          </p:cNvPr>
          <p:cNvSpPr/>
          <p:nvPr/>
        </p:nvSpPr>
        <p:spPr>
          <a:xfrm>
            <a:off x="6714914" y="5362456"/>
            <a:ext cx="1528932" cy="349933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  <a:endParaRPr lang="en-MY" dirty="0"/>
          </a:p>
        </p:txBody>
      </p:sp>
      <p:sp>
        <p:nvSpPr>
          <p:cNvPr id="44" name="Right Arrow 43"/>
          <p:cNvSpPr/>
          <p:nvPr/>
        </p:nvSpPr>
        <p:spPr>
          <a:xfrm rot="10800000">
            <a:off x="5999403" y="5097606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5" name="TextBox 44"/>
          <p:cNvSpPr txBox="1"/>
          <p:nvPr/>
        </p:nvSpPr>
        <p:spPr>
          <a:xfrm>
            <a:off x="835420" y="4365818"/>
            <a:ext cx="2143140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Kemasukan</a:t>
            </a:r>
            <a:r>
              <a:rPr lang="en-US" sz="1400" dirty="0"/>
              <a:t> </a:t>
            </a:r>
            <a:r>
              <a:rPr lang="en-US" sz="1400" dirty="0" err="1" smtClean="0"/>
              <a:t>Terimaan</a:t>
            </a:r>
            <a:r>
              <a:rPr lang="en-US" sz="1400" dirty="0" smtClean="0"/>
              <a:t> </a:t>
            </a:r>
            <a:r>
              <a:rPr lang="en-US" sz="1400" dirty="0" err="1"/>
              <a:t>Barang</a:t>
            </a:r>
            <a:endParaRPr lang="en-MY" sz="1400" dirty="0"/>
          </a:p>
        </p:txBody>
      </p:sp>
      <p:sp>
        <p:nvSpPr>
          <p:cNvPr id="46" name="Rectangle 45"/>
          <p:cNvSpPr/>
          <p:nvPr/>
        </p:nvSpPr>
        <p:spPr>
          <a:xfrm>
            <a:off x="1012953" y="4969547"/>
            <a:ext cx="1857388" cy="78581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PENYEDIA</a:t>
            </a:r>
          </a:p>
          <a:p>
            <a:pPr algn="ctr"/>
            <a:r>
              <a:rPr lang="en-US" sz="1600" dirty="0"/>
              <a:t>(unit </a:t>
            </a:r>
            <a:r>
              <a:rPr lang="en-US" sz="1600" dirty="0" err="1"/>
              <a:t>stor</a:t>
            </a:r>
            <a:r>
              <a:rPr lang="en-US" sz="1600" dirty="0"/>
              <a:t>)</a:t>
            </a:r>
          </a:p>
          <a:p>
            <a:pPr algn="ctr"/>
            <a:r>
              <a:rPr lang="en-US" sz="1600" dirty="0" err="1"/>
              <a:t>Rekod</a:t>
            </a:r>
            <a:r>
              <a:rPr lang="en-US" sz="1600" dirty="0"/>
              <a:t> </a:t>
            </a:r>
            <a:r>
              <a:rPr lang="en-US" sz="1600" dirty="0" err="1"/>
              <a:t>baru</a:t>
            </a:r>
            <a:endParaRPr lang="en-US" sz="1600" dirty="0"/>
          </a:p>
        </p:txBody>
      </p:sp>
      <p:sp>
        <p:nvSpPr>
          <p:cNvPr id="47" name="Right Arrow 46"/>
          <p:cNvSpPr/>
          <p:nvPr/>
        </p:nvSpPr>
        <p:spPr>
          <a:xfrm rot="5400000">
            <a:off x="7858270" y="4265725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45344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00232" y="357166"/>
            <a:ext cx="5357850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PEROLEHAN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2000232" y="1142984"/>
            <a:ext cx="53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PROSES BAWA HADAPAN (SAMBUNGAN) </a:t>
            </a:r>
            <a:endParaRPr lang="en-MY" dirty="0"/>
          </a:p>
        </p:txBody>
      </p:sp>
      <p:sp>
        <p:nvSpPr>
          <p:cNvPr id="23" name="Rectangle 22"/>
          <p:cNvSpPr/>
          <p:nvPr/>
        </p:nvSpPr>
        <p:spPr>
          <a:xfrm>
            <a:off x="910599" y="4567716"/>
            <a:ext cx="1428760" cy="4286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</a:p>
        </p:txBody>
      </p:sp>
      <p:sp>
        <p:nvSpPr>
          <p:cNvPr id="24" name="Oval 23"/>
          <p:cNvSpPr/>
          <p:nvPr/>
        </p:nvSpPr>
        <p:spPr>
          <a:xfrm>
            <a:off x="717714" y="3759802"/>
            <a:ext cx="1714512" cy="642942"/>
          </a:xfrm>
          <a:prstGeom prst="ellipse">
            <a:avLst/>
          </a:prstGeom>
          <a:solidFill>
            <a:schemeClr val="accent6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AKAUN BELUM BAYAR</a:t>
            </a:r>
            <a:endParaRPr lang="en-MY" sz="1200" b="1" dirty="0"/>
          </a:p>
        </p:txBody>
      </p:sp>
      <p:sp>
        <p:nvSpPr>
          <p:cNvPr id="25" name="Rounded Rectangle 24"/>
          <p:cNvSpPr/>
          <p:nvPr/>
        </p:nvSpPr>
        <p:spPr>
          <a:xfrm>
            <a:off x="7125705" y="5448644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BAUCER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1036223" y="5041904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3910995" y="3942026"/>
            <a:ext cx="1714512" cy="64294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PENGURUSAN TUNAI</a:t>
            </a:r>
            <a:endParaRPr lang="en-MY" sz="1200" b="1" dirty="0"/>
          </a:p>
        </p:txBody>
      </p:sp>
      <p:sp>
        <p:nvSpPr>
          <p:cNvPr id="28" name="Rectangle 27"/>
          <p:cNvSpPr/>
          <p:nvPr/>
        </p:nvSpPr>
        <p:spPr>
          <a:xfrm>
            <a:off x="4053871" y="4656406"/>
            <a:ext cx="1428760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PELULUS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125309" y="5227910"/>
            <a:ext cx="1214446" cy="35719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POSTING 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EFT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6839953" y="3870588"/>
            <a:ext cx="1714512" cy="642942"/>
          </a:xfrm>
          <a:prstGeom prst="ellipse">
            <a:avLst/>
          </a:prstGeom>
          <a:solidFill>
            <a:schemeClr val="accent6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AKAUN BELUM BAYAR</a:t>
            </a:r>
            <a:endParaRPr lang="en-MY" sz="1200" b="1" dirty="0"/>
          </a:p>
        </p:txBody>
      </p:sp>
      <p:sp>
        <p:nvSpPr>
          <p:cNvPr id="35" name="Rectangle 34"/>
          <p:cNvSpPr/>
          <p:nvPr/>
        </p:nvSpPr>
        <p:spPr>
          <a:xfrm>
            <a:off x="6911391" y="4584968"/>
            <a:ext cx="1714512" cy="4286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7125705" y="5059156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1031049" y="5952700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BAUCER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40" name="Right Arrow 39"/>
          <p:cNvSpPr/>
          <p:nvPr/>
        </p:nvSpPr>
        <p:spPr>
          <a:xfrm>
            <a:off x="2767987" y="3942026"/>
            <a:ext cx="714380" cy="35719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2" name="Right Arrow 41"/>
          <p:cNvSpPr/>
          <p:nvPr/>
        </p:nvSpPr>
        <p:spPr>
          <a:xfrm>
            <a:off x="5911259" y="4013464"/>
            <a:ext cx="642942" cy="35719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4" name="Rounded Rectangle 43"/>
          <p:cNvSpPr/>
          <p:nvPr/>
        </p:nvSpPr>
        <p:spPr>
          <a:xfrm>
            <a:off x="1017756" y="5448644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INTERGRASI DALAMAN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073408" y="2221920"/>
            <a:ext cx="164307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PENYEMAK</a:t>
            </a:r>
          </a:p>
        </p:txBody>
      </p:sp>
      <p:sp>
        <p:nvSpPr>
          <p:cNvPr id="46" name="Rectangle 45"/>
          <p:cNvSpPr/>
          <p:nvPr/>
        </p:nvSpPr>
        <p:spPr>
          <a:xfrm>
            <a:off x="2767987" y="2207256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rekod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)</a:t>
            </a:r>
            <a:endParaRPr lang="en-MY" dirty="0"/>
          </a:p>
        </p:txBody>
      </p:sp>
      <p:sp>
        <p:nvSpPr>
          <p:cNvPr id="47" name="TextBox 46"/>
          <p:cNvSpPr txBox="1"/>
          <p:nvPr/>
        </p:nvSpPr>
        <p:spPr>
          <a:xfrm>
            <a:off x="3503750" y="1782923"/>
            <a:ext cx="2428892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Arahan</a:t>
            </a:r>
            <a:r>
              <a:rPr lang="en-US" sz="1400" dirty="0"/>
              <a:t> </a:t>
            </a:r>
            <a:r>
              <a:rPr lang="en-US" sz="1400" dirty="0" err="1"/>
              <a:t>Bayaran</a:t>
            </a:r>
            <a:endParaRPr lang="en-MY" sz="1400" dirty="0"/>
          </a:p>
        </p:txBody>
      </p:sp>
      <p:sp>
        <p:nvSpPr>
          <p:cNvPr id="48" name="Right Arrow 47"/>
          <p:cNvSpPr/>
          <p:nvPr/>
        </p:nvSpPr>
        <p:spPr>
          <a:xfrm rot="10800000" flipH="1">
            <a:off x="4653252" y="2366570"/>
            <a:ext cx="217291" cy="27360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cxnSp>
        <p:nvCxnSpPr>
          <p:cNvPr id="3" name="Elbow Connector 2"/>
          <p:cNvCxnSpPr>
            <a:stCxn id="45" idx="2"/>
            <a:endCxn id="24" idx="0"/>
          </p:cNvCxnSpPr>
          <p:nvPr/>
        </p:nvCxnSpPr>
        <p:spPr>
          <a:xfrm rot="5400000">
            <a:off x="3216050" y="1080907"/>
            <a:ext cx="1037816" cy="431997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3742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00232" y="357166"/>
            <a:ext cx="5357850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PEROLEHAN</a:t>
            </a:r>
            <a:endParaRPr lang="en-MY" dirty="0"/>
          </a:p>
        </p:txBody>
      </p:sp>
      <p:sp>
        <p:nvSpPr>
          <p:cNvPr id="5" name="TextBox 4"/>
          <p:cNvSpPr txBox="1"/>
          <p:nvPr/>
        </p:nvSpPr>
        <p:spPr>
          <a:xfrm>
            <a:off x="4786314" y="2928933"/>
            <a:ext cx="214314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err="1"/>
              <a:t>Kemasukan</a:t>
            </a:r>
            <a:r>
              <a:rPr lang="en-US" sz="1400" dirty="0"/>
              <a:t> </a:t>
            </a:r>
            <a:r>
              <a:rPr lang="en-US" sz="1400" dirty="0" err="1"/>
              <a:t>Terima</a:t>
            </a:r>
            <a:r>
              <a:rPr lang="en-US" sz="1400" dirty="0"/>
              <a:t> </a:t>
            </a:r>
            <a:r>
              <a:rPr lang="en-US" sz="1400" dirty="0" err="1"/>
              <a:t>Barang</a:t>
            </a:r>
            <a:endParaRPr lang="en-MY" sz="1400" dirty="0"/>
          </a:p>
        </p:txBody>
      </p:sp>
      <p:sp>
        <p:nvSpPr>
          <p:cNvPr id="6" name="Rectangle 5"/>
          <p:cNvSpPr/>
          <p:nvPr/>
        </p:nvSpPr>
        <p:spPr>
          <a:xfrm>
            <a:off x="500034" y="1928802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rekod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)</a:t>
            </a:r>
            <a:endParaRPr lang="en-MY" dirty="0"/>
          </a:p>
        </p:txBody>
      </p:sp>
      <p:sp>
        <p:nvSpPr>
          <p:cNvPr id="7" name="Rectangle 6"/>
          <p:cNvSpPr/>
          <p:nvPr/>
        </p:nvSpPr>
        <p:spPr>
          <a:xfrm>
            <a:off x="2714612" y="1928802"/>
            <a:ext cx="1643074" cy="64294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PENGESAH</a:t>
            </a:r>
          </a:p>
          <a:p>
            <a:pPr algn="ctr"/>
            <a:r>
              <a:rPr lang="en-US" dirty="0"/>
              <a:t>(checkers)</a:t>
            </a:r>
            <a:endParaRPr lang="en-MY" dirty="0"/>
          </a:p>
        </p:txBody>
      </p:sp>
      <p:sp>
        <p:nvSpPr>
          <p:cNvPr id="8" name="Rectangle 7"/>
          <p:cNvSpPr/>
          <p:nvPr/>
        </p:nvSpPr>
        <p:spPr>
          <a:xfrm>
            <a:off x="4929190" y="1928802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  <a:endParaRPr lang="en-MY" dirty="0"/>
          </a:p>
        </p:txBody>
      </p:sp>
      <p:sp>
        <p:nvSpPr>
          <p:cNvPr id="10" name="Rounded Rectangle 9"/>
          <p:cNvSpPr/>
          <p:nvPr/>
        </p:nvSpPr>
        <p:spPr>
          <a:xfrm>
            <a:off x="7572396" y="2868509"/>
            <a:ext cx="1214446" cy="57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PESANAN TEMPATAN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286644" y="2000240"/>
            <a:ext cx="1643074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572396" y="2522032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964909" y="3272430"/>
            <a:ext cx="1857388" cy="78581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PENYEDIA</a:t>
            </a:r>
          </a:p>
          <a:p>
            <a:pPr algn="ctr"/>
            <a:r>
              <a:rPr lang="en-US" sz="1600" dirty="0"/>
              <a:t>(unit </a:t>
            </a:r>
            <a:r>
              <a:rPr lang="en-US" sz="1600" dirty="0" err="1"/>
              <a:t>stor</a:t>
            </a:r>
            <a:r>
              <a:rPr lang="en-US" sz="1600" dirty="0"/>
              <a:t>)</a:t>
            </a:r>
          </a:p>
          <a:p>
            <a:pPr algn="ctr"/>
            <a:r>
              <a:rPr lang="en-US" sz="1600" dirty="0" err="1"/>
              <a:t>Rekod</a:t>
            </a:r>
            <a:r>
              <a:rPr lang="en-US" sz="1600" dirty="0"/>
              <a:t> </a:t>
            </a:r>
            <a:r>
              <a:rPr lang="en-US" sz="1600" dirty="0" err="1"/>
              <a:t>baru</a:t>
            </a:r>
            <a:endParaRPr lang="en-US" sz="1600" dirty="0"/>
          </a:p>
        </p:txBody>
      </p:sp>
      <p:sp>
        <p:nvSpPr>
          <p:cNvPr id="14" name="Rectangle 13"/>
          <p:cNvSpPr/>
          <p:nvPr/>
        </p:nvSpPr>
        <p:spPr>
          <a:xfrm>
            <a:off x="428596" y="3500438"/>
            <a:ext cx="164307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PENYEMAK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571736" y="3429000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rekod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)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2000232" y="1142984"/>
            <a:ext cx="5357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PESANAN TEMPATAN- AKAUN KENA BAYAR (AKB)</a:t>
            </a:r>
            <a:endParaRPr lang="en-MY" dirty="0"/>
          </a:p>
        </p:txBody>
      </p:sp>
      <p:sp>
        <p:nvSpPr>
          <p:cNvPr id="17" name="TextBox 16"/>
          <p:cNvSpPr txBox="1"/>
          <p:nvPr/>
        </p:nvSpPr>
        <p:spPr>
          <a:xfrm>
            <a:off x="1000100" y="2851594"/>
            <a:ext cx="2428892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Arahan</a:t>
            </a:r>
            <a:r>
              <a:rPr lang="en-US" sz="1400" dirty="0"/>
              <a:t> </a:t>
            </a:r>
            <a:r>
              <a:rPr lang="en-US" sz="1400" dirty="0" err="1" smtClean="0"/>
              <a:t>Bayaran</a:t>
            </a:r>
            <a:r>
              <a:rPr lang="en-US" sz="1400" dirty="0" smtClean="0"/>
              <a:t>/AKB (</a:t>
            </a:r>
            <a:r>
              <a:rPr lang="en-US" sz="1400" dirty="0" err="1" smtClean="0"/>
              <a:t>perlu</a:t>
            </a:r>
            <a:r>
              <a:rPr lang="en-US" sz="1400" dirty="0" smtClean="0"/>
              <a:t> di </a:t>
            </a:r>
            <a:r>
              <a:rPr lang="en-US" sz="1400" dirty="0" err="1" smtClean="0"/>
              <a:t>aktifkan</a:t>
            </a:r>
            <a:r>
              <a:rPr lang="en-US" sz="1400" dirty="0" smtClean="0"/>
              <a:t>)</a:t>
            </a:r>
            <a:endParaRPr lang="en-MY" sz="1400" dirty="0"/>
          </a:p>
        </p:txBody>
      </p:sp>
      <p:sp>
        <p:nvSpPr>
          <p:cNvPr id="18" name="Rectangle 17"/>
          <p:cNvSpPr/>
          <p:nvPr/>
        </p:nvSpPr>
        <p:spPr>
          <a:xfrm>
            <a:off x="500034" y="5126260"/>
            <a:ext cx="1428760" cy="4286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</a:p>
        </p:txBody>
      </p:sp>
      <p:sp>
        <p:nvSpPr>
          <p:cNvPr id="19" name="Oval 18"/>
          <p:cNvSpPr/>
          <p:nvPr/>
        </p:nvSpPr>
        <p:spPr>
          <a:xfrm>
            <a:off x="357158" y="4429132"/>
            <a:ext cx="1714512" cy="642942"/>
          </a:xfrm>
          <a:prstGeom prst="ellipse">
            <a:avLst/>
          </a:prstGeom>
          <a:solidFill>
            <a:schemeClr val="accent6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AKAUN BELUM BAYAR</a:t>
            </a:r>
            <a:endParaRPr lang="en-MY" sz="12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715140" y="5931760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BAUCER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25658" y="5600448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3500430" y="4500570"/>
            <a:ext cx="1714512" cy="64294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PENGURUSAN TUNAI</a:t>
            </a:r>
            <a:endParaRPr lang="en-MY" sz="1200" b="1" dirty="0"/>
          </a:p>
        </p:txBody>
      </p:sp>
      <p:sp>
        <p:nvSpPr>
          <p:cNvPr id="24" name="Rectangle 23"/>
          <p:cNvSpPr/>
          <p:nvPr/>
        </p:nvSpPr>
        <p:spPr>
          <a:xfrm>
            <a:off x="3643306" y="5214950"/>
            <a:ext cx="1428760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PELULUS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714744" y="5786454"/>
            <a:ext cx="1214446" cy="35719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POSTING 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EFT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6429388" y="4429132"/>
            <a:ext cx="1714512" cy="642942"/>
          </a:xfrm>
          <a:prstGeom prst="ellipse">
            <a:avLst/>
          </a:prstGeom>
          <a:solidFill>
            <a:schemeClr val="accent6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AKAUN BELUM BAYAR</a:t>
            </a:r>
            <a:endParaRPr lang="en-MY" sz="1200" b="1" dirty="0"/>
          </a:p>
        </p:txBody>
      </p:sp>
      <p:sp>
        <p:nvSpPr>
          <p:cNvPr id="27" name="Rectangle 26"/>
          <p:cNvSpPr/>
          <p:nvPr/>
        </p:nvSpPr>
        <p:spPr>
          <a:xfrm>
            <a:off x="6500826" y="5143512"/>
            <a:ext cx="1714512" cy="4286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715140" y="5617700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611560" y="6360388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BAUCER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30" name="Right Arrow 29"/>
          <p:cNvSpPr/>
          <p:nvPr/>
        </p:nvSpPr>
        <p:spPr>
          <a:xfrm>
            <a:off x="2285984" y="2071678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1" name="Right Arrow 30"/>
          <p:cNvSpPr/>
          <p:nvPr/>
        </p:nvSpPr>
        <p:spPr>
          <a:xfrm>
            <a:off x="4429124" y="2143116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2" name="Right Arrow 31"/>
          <p:cNvSpPr/>
          <p:nvPr/>
        </p:nvSpPr>
        <p:spPr>
          <a:xfrm>
            <a:off x="6715140" y="2071678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4" name="Right Arrow 33"/>
          <p:cNvSpPr/>
          <p:nvPr/>
        </p:nvSpPr>
        <p:spPr>
          <a:xfrm rot="10800000">
            <a:off x="4357687" y="3579917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7" name="Right Arrow 36"/>
          <p:cNvSpPr/>
          <p:nvPr/>
        </p:nvSpPr>
        <p:spPr>
          <a:xfrm rot="5572820">
            <a:off x="1093646" y="4066661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9" name="Right Arrow 38"/>
          <p:cNvSpPr/>
          <p:nvPr/>
        </p:nvSpPr>
        <p:spPr>
          <a:xfrm>
            <a:off x="2357422" y="4500570"/>
            <a:ext cx="714380" cy="35719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0" name="Right Arrow 39"/>
          <p:cNvSpPr/>
          <p:nvPr/>
        </p:nvSpPr>
        <p:spPr>
          <a:xfrm>
            <a:off x="5500694" y="4572008"/>
            <a:ext cx="642942" cy="35719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xmlns="" id="{54C1C305-909F-4168-88BB-9B00D98D6EBE}"/>
              </a:ext>
            </a:extLst>
          </p:cNvPr>
          <p:cNvSpPr/>
          <p:nvPr/>
        </p:nvSpPr>
        <p:spPr>
          <a:xfrm rot="9194723">
            <a:off x="6816306" y="3284491"/>
            <a:ext cx="726358" cy="20588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xmlns="" id="{6EBA89D3-238E-4358-8E85-3FD7CFA3153C}"/>
              </a:ext>
            </a:extLst>
          </p:cNvPr>
          <p:cNvSpPr/>
          <p:nvPr/>
        </p:nvSpPr>
        <p:spPr>
          <a:xfrm rot="1330373" flipV="1">
            <a:off x="6975443" y="3751758"/>
            <a:ext cx="512540" cy="278501"/>
          </a:xfrm>
          <a:prstGeom prst="rightArrow">
            <a:avLst/>
          </a:prstGeom>
          <a:noFill/>
          <a:ln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prstDash val="lg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C5F3D884-28F4-4334-983D-F3B36174B6DC}"/>
              </a:ext>
            </a:extLst>
          </p:cNvPr>
          <p:cNvSpPr txBox="1"/>
          <p:nvPr/>
        </p:nvSpPr>
        <p:spPr>
          <a:xfrm>
            <a:off x="7594662" y="3690740"/>
            <a:ext cx="1457041" cy="3097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err="1"/>
              <a:t>Batal</a:t>
            </a:r>
            <a:r>
              <a:rPr lang="en-US" sz="1400" dirty="0"/>
              <a:t> </a:t>
            </a:r>
            <a:r>
              <a:rPr lang="en-US" sz="1400" dirty="0" err="1"/>
              <a:t>Terimaan</a:t>
            </a:r>
            <a:endParaRPr lang="en-MY" sz="14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E3D60D5D-4374-4B88-9167-DBEE7329BBD8}"/>
              </a:ext>
            </a:extLst>
          </p:cNvPr>
          <p:cNvSpPr/>
          <p:nvPr/>
        </p:nvSpPr>
        <p:spPr>
          <a:xfrm>
            <a:off x="7550125" y="4007982"/>
            <a:ext cx="1528932" cy="349933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  <a:endParaRPr lang="en-MY" dirty="0"/>
          </a:p>
        </p:txBody>
      </p:sp>
      <p:sp>
        <p:nvSpPr>
          <p:cNvPr id="42" name="Rounded Rectangle 41"/>
          <p:cNvSpPr/>
          <p:nvPr/>
        </p:nvSpPr>
        <p:spPr>
          <a:xfrm>
            <a:off x="620484" y="5903452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INTERGRASI DALAMAN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44" name="Right Arrow 43"/>
          <p:cNvSpPr/>
          <p:nvPr/>
        </p:nvSpPr>
        <p:spPr>
          <a:xfrm rot="10800000">
            <a:off x="2149507" y="3569623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40201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00232" y="357166"/>
            <a:ext cx="5357850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PEROLEHAN</a:t>
            </a:r>
            <a:endParaRPr lang="en-MY" dirty="0"/>
          </a:p>
        </p:txBody>
      </p:sp>
      <p:sp>
        <p:nvSpPr>
          <p:cNvPr id="5" name="TextBox 4"/>
          <p:cNvSpPr txBox="1"/>
          <p:nvPr/>
        </p:nvSpPr>
        <p:spPr>
          <a:xfrm>
            <a:off x="4786314" y="2928933"/>
            <a:ext cx="2143140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err="1"/>
              <a:t>Kemasukan</a:t>
            </a:r>
            <a:r>
              <a:rPr lang="en-US" sz="1400" dirty="0"/>
              <a:t> </a:t>
            </a:r>
            <a:r>
              <a:rPr lang="en-US" sz="1400" dirty="0" err="1"/>
              <a:t>Terima</a:t>
            </a:r>
            <a:r>
              <a:rPr lang="en-US" sz="1400" dirty="0"/>
              <a:t> </a:t>
            </a:r>
            <a:r>
              <a:rPr lang="en-US" sz="1400" dirty="0" err="1"/>
              <a:t>Barang</a:t>
            </a:r>
            <a:endParaRPr lang="en-MY" sz="1400" dirty="0"/>
          </a:p>
        </p:txBody>
      </p:sp>
      <p:sp>
        <p:nvSpPr>
          <p:cNvPr id="6" name="Rectangle 5"/>
          <p:cNvSpPr/>
          <p:nvPr/>
        </p:nvSpPr>
        <p:spPr>
          <a:xfrm>
            <a:off x="500034" y="1928802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rekod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)</a:t>
            </a:r>
            <a:endParaRPr lang="en-MY" dirty="0"/>
          </a:p>
        </p:txBody>
      </p:sp>
      <p:sp>
        <p:nvSpPr>
          <p:cNvPr id="7" name="Rectangle 6"/>
          <p:cNvSpPr/>
          <p:nvPr/>
        </p:nvSpPr>
        <p:spPr>
          <a:xfrm>
            <a:off x="2714612" y="1928802"/>
            <a:ext cx="1643074" cy="642942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PENGESAH</a:t>
            </a:r>
          </a:p>
          <a:p>
            <a:pPr algn="ctr"/>
            <a:r>
              <a:rPr lang="en-US" dirty="0"/>
              <a:t>(checkers)</a:t>
            </a:r>
            <a:endParaRPr lang="en-MY" dirty="0"/>
          </a:p>
        </p:txBody>
      </p:sp>
      <p:sp>
        <p:nvSpPr>
          <p:cNvPr id="8" name="Rectangle 7"/>
          <p:cNvSpPr/>
          <p:nvPr/>
        </p:nvSpPr>
        <p:spPr>
          <a:xfrm>
            <a:off x="4929190" y="1915110"/>
            <a:ext cx="1643074" cy="500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  <a:endParaRPr lang="en-MY" dirty="0"/>
          </a:p>
        </p:txBody>
      </p:sp>
      <p:sp>
        <p:nvSpPr>
          <p:cNvPr id="10" name="Rounded Rectangle 9"/>
          <p:cNvSpPr/>
          <p:nvPr/>
        </p:nvSpPr>
        <p:spPr>
          <a:xfrm>
            <a:off x="7572396" y="2868509"/>
            <a:ext cx="1214446" cy="57150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PESANAN TEMPATAN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286644" y="1954063"/>
            <a:ext cx="1643074" cy="4748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572396" y="2522032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964909" y="3272430"/>
            <a:ext cx="1857388" cy="78581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PENYEDIA</a:t>
            </a:r>
          </a:p>
          <a:p>
            <a:pPr algn="ctr"/>
            <a:r>
              <a:rPr lang="en-US" sz="1600" dirty="0"/>
              <a:t>(unit </a:t>
            </a:r>
            <a:r>
              <a:rPr lang="en-US" sz="1600" dirty="0" err="1"/>
              <a:t>stor</a:t>
            </a:r>
            <a:r>
              <a:rPr lang="en-US" sz="1600" dirty="0"/>
              <a:t>)</a:t>
            </a:r>
          </a:p>
          <a:p>
            <a:pPr algn="ctr"/>
            <a:r>
              <a:rPr lang="en-US" sz="1600" dirty="0" err="1"/>
              <a:t>Rekod</a:t>
            </a:r>
            <a:r>
              <a:rPr lang="en-US" sz="1600" dirty="0"/>
              <a:t> </a:t>
            </a:r>
            <a:r>
              <a:rPr lang="en-US" sz="1600" dirty="0" err="1"/>
              <a:t>baru</a:t>
            </a:r>
            <a:endParaRPr lang="en-US" sz="1600" dirty="0"/>
          </a:p>
        </p:txBody>
      </p:sp>
      <p:sp>
        <p:nvSpPr>
          <p:cNvPr id="14" name="Rectangle 13"/>
          <p:cNvSpPr/>
          <p:nvPr/>
        </p:nvSpPr>
        <p:spPr>
          <a:xfrm>
            <a:off x="428596" y="3500438"/>
            <a:ext cx="164307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PENYEMAK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571736" y="3429000"/>
            <a:ext cx="1643074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rekod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)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2888362" y="1047047"/>
            <a:ext cx="3795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INDEN KERJA/PESANAN TEMPATAN – </a:t>
            </a:r>
            <a:r>
              <a:rPr lang="en-US" dirty="0"/>
              <a:t>AKAUN KENA BAYAR (AKB</a:t>
            </a:r>
            <a:endParaRPr lang="en-MY" dirty="0"/>
          </a:p>
        </p:txBody>
      </p:sp>
      <p:sp>
        <p:nvSpPr>
          <p:cNvPr id="18" name="Rectangle 17"/>
          <p:cNvSpPr/>
          <p:nvPr/>
        </p:nvSpPr>
        <p:spPr>
          <a:xfrm>
            <a:off x="500034" y="5126260"/>
            <a:ext cx="1428760" cy="4286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</a:p>
        </p:txBody>
      </p:sp>
      <p:sp>
        <p:nvSpPr>
          <p:cNvPr id="19" name="Oval 18"/>
          <p:cNvSpPr/>
          <p:nvPr/>
        </p:nvSpPr>
        <p:spPr>
          <a:xfrm>
            <a:off x="357158" y="4429132"/>
            <a:ext cx="1714512" cy="642942"/>
          </a:xfrm>
          <a:prstGeom prst="ellipse">
            <a:avLst/>
          </a:prstGeom>
          <a:solidFill>
            <a:schemeClr val="accent6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AKAUN BELUM BAYAR</a:t>
            </a:r>
            <a:endParaRPr lang="en-MY" sz="1200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6715140" y="5949012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BAUCER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625658" y="5600448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3500430" y="4608192"/>
            <a:ext cx="1714512" cy="64294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PENGURUSAN TUNAI</a:t>
            </a:r>
            <a:endParaRPr lang="en-MY" sz="1200" b="1" dirty="0"/>
          </a:p>
        </p:txBody>
      </p:sp>
      <p:sp>
        <p:nvSpPr>
          <p:cNvPr id="24" name="Rectangle 23"/>
          <p:cNvSpPr/>
          <p:nvPr/>
        </p:nvSpPr>
        <p:spPr>
          <a:xfrm>
            <a:off x="3703444" y="5352859"/>
            <a:ext cx="1428760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PELULUS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821901" y="5866399"/>
            <a:ext cx="1214446" cy="35719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POSTING </a:t>
            </a:r>
          </a:p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EFT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6429388" y="4429132"/>
            <a:ext cx="1714512" cy="642942"/>
          </a:xfrm>
          <a:prstGeom prst="ellipse">
            <a:avLst/>
          </a:prstGeom>
          <a:solidFill>
            <a:schemeClr val="accent6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AKAUN BELUM BAYAR</a:t>
            </a:r>
            <a:endParaRPr lang="en-MY" sz="1200" b="1" dirty="0"/>
          </a:p>
        </p:txBody>
      </p:sp>
      <p:sp>
        <p:nvSpPr>
          <p:cNvPr id="27" name="Rectangle 26"/>
          <p:cNvSpPr/>
          <p:nvPr/>
        </p:nvSpPr>
        <p:spPr>
          <a:xfrm>
            <a:off x="6500826" y="5143512"/>
            <a:ext cx="1714512" cy="4286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PENYEDIA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715140" y="5617700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606977" y="6318964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BAUCER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30" name="Right Arrow 29"/>
          <p:cNvSpPr/>
          <p:nvPr/>
        </p:nvSpPr>
        <p:spPr>
          <a:xfrm>
            <a:off x="2285984" y="2071678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1" name="Right Arrow 30"/>
          <p:cNvSpPr/>
          <p:nvPr/>
        </p:nvSpPr>
        <p:spPr>
          <a:xfrm>
            <a:off x="4429124" y="2143116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2" name="Right Arrow 31"/>
          <p:cNvSpPr/>
          <p:nvPr/>
        </p:nvSpPr>
        <p:spPr>
          <a:xfrm>
            <a:off x="6715140" y="2071678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4" name="Right Arrow 33"/>
          <p:cNvSpPr/>
          <p:nvPr/>
        </p:nvSpPr>
        <p:spPr>
          <a:xfrm rot="10800000">
            <a:off x="4357687" y="3579917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6" name="Right Arrow 35"/>
          <p:cNvSpPr/>
          <p:nvPr/>
        </p:nvSpPr>
        <p:spPr>
          <a:xfrm rot="10800000">
            <a:off x="2143108" y="3571876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7" name="Right Arrow 36"/>
          <p:cNvSpPr/>
          <p:nvPr/>
        </p:nvSpPr>
        <p:spPr>
          <a:xfrm rot="5572820">
            <a:off x="1093646" y="4066661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9" name="Right Arrow 38"/>
          <p:cNvSpPr/>
          <p:nvPr/>
        </p:nvSpPr>
        <p:spPr>
          <a:xfrm>
            <a:off x="2357422" y="4700824"/>
            <a:ext cx="714380" cy="35719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0" name="Right Arrow 39"/>
          <p:cNvSpPr/>
          <p:nvPr/>
        </p:nvSpPr>
        <p:spPr>
          <a:xfrm>
            <a:off x="5603792" y="4678285"/>
            <a:ext cx="642942" cy="35719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xmlns="" id="{54C1C305-909F-4168-88BB-9B00D98D6EBE}"/>
              </a:ext>
            </a:extLst>
          </p:cNvPr>
          <p:cNvSpPr/>
          <p:nvPr/>
        </p:nvSpPr>
        <p:spPr>
          <a:xfrm rot="9194723">
            <a:off x="6995317" y="3241920"/>
            <a:ext cx="539136" cy="21393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8" name="Arrow: Right 37">
            <a:extLst>
              <a:ext uri="{FF2B5EF4-FFF2-40B4-BE49-F238E27FC236}">
                <a16:creationId xmlns:a16="http://schemas.microsoft.com/office/drawing/2014/main" xmlns="" id="{6EBA89D3-238E-4358-8E85-3FD7CFA3153C}"/>
              </a:ext>
            </a:extLst>
          </p:cNvPr>
          <p:cNvSpPr/>
          <p:nvPr/>
        </p:nvSpPr>
        <p:spPr>
          <a:xfrm rot="1496774" flipV="1">
            <a:off x="6943636" y="3729940"/>
            <a:ext cx="499871" cy="271461"/>
          </a:xfrm>
          <a:prstGeom prst="rightArrow">
            <a:avLst/>
          </a:prstGeom>
          <a:noFill/>
          <a:ln>
            <a:gradFill flip="none" rotWithShape="1">
              <a:gsLst>
                <a:gs pos="0">
                  <a:schemeClr val="accent2">
                    <a:lumMod val="89000"/>
                  </a:schemeClr>
                </a:gs>
                <a:gs pos="23000">
                  <a:schemeClr val="accent2">
                    <a:lumMod val="89000"/>
                  </a:schemeClr>
                </a:gs>
                <a:gs pos="69000">
                  <a:schemeClr val="accent2">
                    <a:lumMod val="75000"/>
                  </a:schemeClr>
                </a:gs>
                <a:gs pos="97000">
                  <a:schemeClr val="accent2">
                    <a:lumMod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prstDash val="lg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C5F3D884-28F4-4334-983D-F3B36174B6DC}"/>
              </a:ext>
            </a:extLst>
          </p:cNvPr>
          <p:cNvSpPr txBox="1"/>
          <p:nvPr/>
        </p:nvSpPr>
        <p:spPr>
          <a:xfrm>
            <a:off x="7567435" y="3650266"/>
            <a:ext cx="1457041" cy="3097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Batal</a:t>
            </a:r>
            <a:r>
              <a:rPr lang="en-US" sz="1400" dirty="0"/>
              <a:t> </a:t>
            </a:r>
            <a:r>
              <a:rPr lang="en-US" sz="1400" dirty="0" err="1"/>
              <a:t>Terimaan</a:t>
            </a:r>
            <a:endParaRPr lang="en-MY" sz="14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E3D60D5D-4374-4B88-9167-DBEE7329BBD8}"/>
              </a:ext>
            </a:extLst>
          </p:cNvPr>
          <p:cNvSpPr/>
          <p:nvPr/>
        </p:nvSpPr>
        <p:spPr>
          <a:xfrm>
            <a:off x="7550125" y="4007982"/>
            <a:ext cx="1528932" cy="349933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PTJ PELULUS</a:t>
            </a:r>
            <a:endParaRPr lang="en-MY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6D5DA8A-D629-4B24-8688-DBB4767E6824}"/>
              </a:ext>
            </a:extLst>
          </p:cNvPr>
          <p:cNvSpPr txBox="1"/>
          <p:nvPr/>
        </p:nvSpPr>
        <p:spPr>
          <a:xfrm>
            <a:off x="2531644" y="4097633"/>
            <a:ext cx="1754063" cy="461665"/>
          </a:xfrm>
          <a:prstGeom prst="rect">
            <a:avLst/>
          </a:prstGeom>
          <a:noFill/>
          <a:ln w="15875" cmpd="dbl">
            <a:solidFill>
              <a:schemeClr val="accent1">
                <a:shade val="5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en-MY" sz="1200" dirty="0">
                <a:solidFill>
                  <a:schemeClr val="tx2">
                    <a:lumMod val="50000"/>
                  </a:schemeClr>
                </a:solidFill>
              </a:rPr>
              <a:t>*TAMBAH CHARGELINE BARU : G001, H0176107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06977" y="5903452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INTERGRASI DALAMAN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000100" y="2851594"/>
            <a:ext cx="2428892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Arahan</a:t>
            </a:r>
            <a:r>
              <a:rPr lang="en-US" sz="1400" dirty="0"/>
              <a:t> </a:t>
            </a:r>
            <a:r>
              <a:rPr lang="en-US" sz="1400" dirty="0" err="1" smtClean="0"/>
              <a:t>Bayaran</a:t>
            </a:r>
            <a:r>
              <a:rPr lang="en-US" sz="1400" dirty="0" smtClean="0"/>
              <a:t>/AKB (</a:t>
            </a:r>
            <a:r>
              <a:rPr lang="en-US" sz="1400" dirty="0" err="1" smtClean="0"/>
              <a:t>perlu</a:t>
            </a:r>
            <a:r>
              <a:rPr lang="en-US" sz="1400" dirty="0" smtClean="0"/>
              <a:t> di </a:t>
            </a:r>
            <a:r>
              <a:rPr lang="en-US" sz="1400" dirty="0" err="1" smtClean="0"/>
              <a:t>aktifkan</a:t>
            </a:r>
            <a:r>
              <a:rPr lang="en-US" sz="1400" dirty="0" smtClean="0"/>
              <a:t>)</a:t>
            </a:r>
            <a:endParaRPr lang="en-MY" sz="1400" dirty="0"/>
          </a:p>
        </p:txBody>
      </p:sp>
    </p:spTree>
    <p:extLst>
      <p:ext uri="{BB962C8B-B14F-4D97-AF65-F5344CB8AC3E}">
        <p14:creationId xmlns:p14="http://schemas.microsoft.com/office/powerpoint/2010/main" val="3232287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3130</TotalTime>
  <Words>781</Words>
  <Application>Microsoft Office PowerPoint</Application>
  <PresentationFormat>On-screen Show (4:3)</PresentationFormat>
  <Paragraphs>307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Berlin Sans FB Demi</vt:lpstr>
      <vt:lpstr>Calibri</vt:lpstr>
      <vt:lpstr>Office Theme</vt:lpstr>
      <vt:lpstr>PowerPoint Presentation</vt:lpstr>
      <vt:lpstr>MODUL PEROLEHAN</vt:lpstr>
      <vt:lpstr>MODUL PEROLEHAN</vt:lpstr>
      <vt:lpstr>MODUL PEROLEHAN</vt:lpstr>
      <vt:lpstr>MODUL PEROLEHAN</vt:lpstr>
      <vt:lpstr>MODUL PEROLEHAN</vt:lpstr>
      <vt:lpstr>MODUL PEROLEHAN</vt:lpstr>
      <vt:lpstr>MODUL PEROLEHAN</vt:lpstr>
      <vt:lpstr>MODUL PEROLEHAN</vt:lpstr>
      <vt:lpstr>MODUL PEROLEHAN</vt:lpstr>
      <vt:lpstr>MODUL PEROLEHAN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 PEROLEHAN</dc:title>
  <dc:creator>Norliana Ab Rahim</dc:creator>
  <cp:lastModifiedBy>Nor Azrie B. Abu Samah</cp:lastModifiedBy>
  <cp:revision>73</cp:revision>
  <dcterms:created xsi:type="dcterms:W3CDTF">2016-11-26T14:21:39Z</dcterms:created>
  <dcterms:modified xsi:type="dcterms:W3CDTF">2020-01-30T09:21:46Z</dcterms:modified>
</cp:coreProperties>
</file>